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10287000" cx="18288000"/>
  <p:notesSz cx="6858000" cy="9144000"/>
  <p:embeddedFontLst>
    <p:embeddedFont>
      <p:font typeface="Open Sans Light"/>
      <p:regular r:id="rId25"/>
      <p:bold r:id="rId26"/>
      <p:italic r:id="rId27"/>
      <p:boldItalic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?>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Light-bold.fntdata"/><Relationship Id="rId25" Type="http://schemas.openxmlformats.org/officeDocument/2006/relationships/font" Target="fonts/OpenSansLight-regular.fntdata"/><Relationship Id="rId28" Type="http://schemas.openxmlformats.org/officeDocument/2006/relationships/font" Target="fonts/OpenSansLight-boldItalic.fntdata"/><Relationship Id="rId27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6" name="Google Shape;28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0" name="Google Shape;30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7" name="Google Shape;32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0" name="Google Shape;35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3" name="Google Shape;36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8" name="Google Shape;378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7" name="Google Shape;387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9" name="Google Shape;399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4" name="Google Shape;44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8" name="Google Shape;45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4" name="Google Shape;49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4.jpg"/><Relationship Id="rId5" Type="http://schemas.openxmlformats.org/officeDocument/2006/relationships/image" Target="../media/image6.png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jpg"/><Relationship Id="rId5" Type="http://schemas.openxmlformats.org/officeDocument/2006/relationships/image" Target="../media/image5.png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0000"/>
            </a:gs>
            <a:gs pos="100000">
              <a:srgbClr val="8D0F49"/>
            </a:gs>
          </a:gsLst>
          <a:lin ang="0" scaled="0"/>
        </a:gra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1028700" y="9264759"/>
            <a:ext cx="1586374" cy="504996"/>
          </a:xfrm>
          <a:custGeom>
            <a:rect b="b" l="l" r="r" t="t"/>
            <a:pathLst>
              <a:path extrusionOk="0" h="504996" w="1586374">
                <a:moveTo>
                  <a:pt x="0" y="0"/>
                </a:moveTo>
                <a:lnTo>
                  <a:pt x="1586374" y="0"/>
                </a:lnTo>
                <a:lnTo>
                  <a:pt x="1586374" y="504996"/>
                </a:lnTo>
                <a:lnTo>
                  <a:pt x="0" y="5049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028700" y="1665470"/>
            <a:ext cx="6394941" cy="5005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9"/>
              <a:buFont typeface="Arial"/>
              <a:buNone/>
            </a:pPr>
            <a:r>
              <a:rPr b="1" i="0" lang="en-US" sz="378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Orientações iniciais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028700" y="2507212"/>
            <a:ext cx="8364238" cy="6206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7"/>
              <a:buFont typeface="Arial"/>
              <a:buNone/>
            </a:pPr>
            <a:r>
              <a:rPr b="0" i="0" lang="en-US" sz="197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Este modelo serve como um guia para os tópicos de apresentação, porém o(a) discente que desejar adicionar ou subtrair tópicos pode fazê-lo conforme achar necessário para a sua comunicação.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7"/>
              <a:buFont typeface="Arial"/>
              <a:buNone/>
            </a:pPr>
            <a:r>
              <a:t/>
            </a:r>
            <a:endParaRPr b="0" i="0" sz="1977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7"/>
              <a:buFont typeface="Arial"/>
              <a:buNone/>
            </a:pPr>
            <a:r>
              <a:rPr b="0" i="0" lang="en-US" sz="197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Recomendamos a manutenção das fontes (Open Sans, disponível gratuitamente no Google Fonts), alinhamentos e cores presentes no modelo, cabendo ao(à) discente adicionar imagens, formas, elementos que achar cabíveis e alterar os tamanhos das fontes, com exceção dos slides de capa e contracapa.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7"/>
              <a:buFont typeface="Arial"/>
              <a:buNone/>
            </a:pPr>
            <a:r>
              <a:t/>
            </a:r>
            <a:endParaRPr b="0" i="0" sz="1977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7"/>
              <a:buFont typeface="Arial"/>
              <a:buNone/>
            </a:pPr>
            <a:r>
              <a:rPr b="0" i="0" lang="en-US" sz="197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Não esqueça de colocar legendas e fontes em todas as suas imagens.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7"/>
              <a:buFont typeface="Arial"/>
              <a:buNone/>
            </a:pPr>
            <a:r>
              <a:t/>
            </a:r>
            <a:endParaRPr b="0" i="0" sz="1977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7"/>
              <a:buFont typeface="Arial"/>
              <a:buNone/>
            </a:pPr>
            <a:r>
              <a:rPr b="0" i="0" lang="en-US" sz="197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Após a leitura, exclua este slide.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7"/>
              <a:buFont typeface="Arial"/>
              <a:buNone/>
            </a:pPr>
            <a:r>
              <a:t/>
            </a:r>
            <a:endParaRPr b="0" i="0" sz="1977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7"/>
              <a:buFont typeface="Arial"/>
              <a:buNone/>
            </a:pPr>
            <a:r>
              <a:rPr b="0" i="0" lang="en-US" sz="197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Desejamos uma boa apresentação!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7"/>
              <a:buFont typeface="Arial"/>
              <a:buNone/>
            </a:pPr>
            <a:r>
              <a:t/>
            </a:r>
            <a:endParaRPr b="0" i="0" sz="1977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7"/>
              <a:buFont typeface="Arial"/>
              <a:buNone/>
            </a:pPr>
            <a:r>
              <a:rPr b="0" i="1" lang="en-US" sz="197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 Comissão Organizadora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16988270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15536758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12632497" y="-1193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14084627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11180367" y="-1193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16988579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5537067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12632806" y="150311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4084936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11180676" y="150311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16988888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15537376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12633115" y="300985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14085246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11180985" y="300985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16988888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15537376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12633115" y="451658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14085246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11180985" y="451658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16989197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15537685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12633424" y="602089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3"/>
          <p:cNvSpPr/>
          <p:nvPr/>
        </p:nvSpPr>
        <p:spPr>
          <a:xfrm>
            <a:off x="14085555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11181294" y="602089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3"/>
          <p:cNvSpPr/>
          <p:nvPr/>
        </p:nvSpPr>
        <p:spPr>
          <a:xfrm>
            <a:off x="16989506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15537994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12633734" y="752762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14085864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3"/>
          <p:cNvSpPr/>
          <p:nvPr/>
        </p:nvSpPr>
        <p:spPr>
          <a:xfrm>
            <a:off x="11181603" y="752762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16988270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15536758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12632497" y="896124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3"/>
          <p:cNvSpPr/>
          <p:nvPr/>
        </p:nvSpPr>
        <p:spPr>
          <a:xfrm>
            <a:off x="14084627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3"/>
          <p:cNvSpPr/>
          <p:nvPr/>
        </p:nvSpPr>
        <p:spPr>
          <a:xfrm>
            <a:off x="11180367" y="896124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4"/>
          <p:cNvSpPr/>
          <p:nvPr/>
        </p:nvSpPr>
        <p:spPr>
          <a:xfrm>
            <a:off x="1028700" y="10287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4"/>
          <p:cNvSpPr txBox="1"/>
          <p:nvPr/>
        </p:nvSpPr>
        <p:spPr>
          <a:xfrm>
            <a:off x="1119996" y="2762396"/>
            <a:ext cx="8627319" cy="32280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US" sz="3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Título do trabalho: inserir informações do título respeitando o alinhamento proposto neste modelo e o tamanho da fonte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4"/>
          <p:cNvSpPr txBox="1"/>
          <p:nvPr/>
        </p:nvSpPr>
        <p:spPr>
          <a:xfrm>
            <a:off x="1119996" y="6787635"/>
            <a:ext cx="8316235" cy="22134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1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Autor: </a:t>
            </a: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nome completo</a:t>
            </a:r>
            <a:endParaRPr b="0" i="0" sz="23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Coautor 1: </a:t>
            </a: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nome completo</a:t>
            </a:r>
            <a:endParaRPr b="0" i="0" sz="23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1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Coautor 2: </a:t>
            </a: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nome completo</a:t>
            </a:r>
            <a:endParaRPr b="0" i="0" sz="23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1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Orientador: </a:t>
            </a: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nome completo com titulação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1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Eixo: </a:t>
            </a: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eixo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14"/>
          <p:cNvGrpSpPr/>
          <p:nvPr/>
        </p:nvGrpSpPr>
        <p:grpSpPr>
          <a:xfrm>
            <a:off x="9898941" y="1299319"/>
            <a:ext cx="8222026" cy="8143568"/>
            <a:chOff x="9715500" y="1581111"/>
            <a:chExt cx="8222026" cy="8143568"/>
          </a:xfrm>
        </p:grpSpPr>
        <p:pic>
          <p:nvPicPr>
            <p:cNvPr id="130" name="Google Shape;130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715500" y="1581111"/>
              <a:ext cx="8143568" cy="81435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14"/>
            <p:cNvPicPr preferRelativeResize="0"/>
            <p:nvPr/>
          </p:nvPicPr>
          <p:blipFill rotWithShape="1">
            <a:blip r:embed="rId5">
              <a:alphaModFix/>
            </a:blip>
            <a:srcRect b="32703" l="0" r="65768" t="50084"/>
            <a:stretch/>
          </p:blipFill>
          <p:spPr>
            <a:xfrm>
              <a:off x="15088894" y="6971072"/>
              <a:ext cx="2848632" cy="254655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0000"/>
            </a:gs>
            <a:gs pos="100000">
              <a:srgbClr val="8D0F49"/>
            </a:gs>
          </a:gsLst>
          <a:lin ang="0" scaled="0"/>
        </a:gra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 txBox="1"/>
          <p:nvPr/>
        </p:nvSpPr>
        <p:spPr>
          <a:xfrm>
            <a:off x="1465958" y="2482564"/>
            <a:ext cx="8741276" cy="54164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5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rPr b="1" i="0" lang="en-US" sz="26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Principais seções desta apresentação: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1238" lvl="1" marL="582477" marR="0" rtl="0" algn="l">
              <a:lnSpc>
                <a:spcPct val="145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97"/>
              <a:buFont typeface="Arial"/>
              <a:buChar char="•"/>
            </a:pPr>
            <a:r>
              <a:rPr b="0" i="0" lang="en-US" sz="26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Introdução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1238" lvl="1" marL="582477" marR="0" rtl="0" algn="l">
              <a:lnSpc>
                <a:spcPct val="145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97"/>
              <a:buFont typeface="Arial"/>
              <a:buChar char="•"/>
            </a:pPr>
            <a:r>
              <a:rPr b="0" i="0" lang="en-US" sz="26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Problema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1238" lvl="1" marL="582477" marR="0" rtl="0" algn="l">
              <a:lnSpc>
                <a:spcPct val="145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97"/>
              <a:buFont typeface="Arial"/>
              <a:buChar char="•"/>
            </a:pPr>
            <a:r>
              <a:rPr b="0" i="0" lang="en-US" sz="26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Objetivos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1238" lvl="1" marL="582477" marR="0" rtl="0" algn="l">
              <a:lnSpc>
                <a:spcPct val="145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97"/>
              <a:buFont typeface="Arial"/>
              <a:buChar char="•"/>
            </a:pPr>
            <a:r>
              <a:rPr b="0" i="0" lang="en-US" sz="26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Metodologia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1238" lvl="1" marL="582477" marR="0" rtl="0" algn="l">
              <a:lnSpc>
                <a:spcPct val="145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97"/>
              <a:buFont typeface="Arial"/>
              <a:buChar char="•"/>
            </a:pPr>
            <a:r>
              <a:rPr b="0" i="0" lang="en-US" sz="26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Revisão Bibliográfica (Estado da Arte)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1238" lvl="1" marL="582477" marR="0" rtl="0" algn="l">
              <a:lnSpc>
                <a:spcPct val="145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97"/>
              <a:buFont typeface="Arial"/>
              <a:buChar char="•"/>
            </a:pPr>
            <a:r>
              <a:rPr b="0" i="0" lang="en-US" sz="26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Desenvolvimento (Fundamentação teórica, Resultados e Discussões)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1238" lvl="1" marL="582477" marR="0" rtl="0" algn="l">
              <a:lnSpc>
                <a:spcPct val="145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97"/>
              <a:buFont typeface="Arial"/>
              <a:buChar char="•"/>
            </a:pPr>
            <a:r>
              <a:rPr b="0" i="0" lang="en-US" sz="26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Considerações finais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1238" lvl="1" marL="582477" marR="0" rtl="0" algn="l">
              <a:lnSpc>
                <a:spcPct val="145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97"/>
              <a:buFont typeface="Arial"/>
              <a:buChar char="•"/>
            </a:pPr>
            <a:r>
              <a:rPr b="0" i="0" lang="en-US" sz="26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Recomendações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1238" lvl="1" marL="582477" marR="0" rtl="0" algn="l">
              <a:lnSpc>
                <a:spcPct val="145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97"/>
              <a:buFont typeface="Arial"/>
              <a:buChar char="•"/>
            </a:pPr>
            <a:r>
              <a:rPr b="0" i="0" lang="en-US" sz="26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Referências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1465958" y="1451194"/>
            <a:ext cx="8405467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Visão Geral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5"/>
          <p:cNvSpPr/>
          <p:nvPr/>
        </p:nvSpPr>
        <p:spPr>
          <a:xfrm>
            <a:off x="16988270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5"/>
          <p:cNvSpPr/>
          <p:nvPr/>
        </p:nvSpPr>
        <p:spPr>
          <a:xfrm>
            <a:off x="15536758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5"/>
          <p:cNvSpPr/>
          <p:nvPr/>
        </p:nvSpPr>
        <p:spPr>
          <a:xfrm>
            <a:off x="12632497" y="-1193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5"/>
          <p:cNvSpPr/>
          <p:nvPr/>
        </p:nvSpPr>
        <p:spPr>
          <a:xfrm>
            <a:off x="14084627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5"/>
          <p:cNvSpPr/>
          <p:nvPr/>
        </p:nvSpPr>
        <p:spPr>
          <a:xfrm>
            <a:off x="11180367" y="-1193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5"/>
          <p:cNvSpPr/>
          <p:nvPr/>
        </p:nvSpPr>
        <p:spPr>
          <a:xfrm>
            <a:off x="16988579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5"/>
          <p:cNvSpPr/>
          <p:nvPr/>
        </p:nvSpPr>
        <p:spPr>
          <a:xfrm>
            <a:off x="15537067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5"/>
          <p:cNvSpPr/>
          <p:nvPr/>
        </p:nvSpPr>
        <p:spPr>
          <a:xfrm>
            <a:off x="12632806" y="150311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5"/>
          <p:cNvSpPr/>
          <p:nvPr/>
        </p:nvSpPr>
        <p:spPr>
          <a:xfrm>
            <a:off x="14084936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5"/>
          <p:cNvSpPr/>
          <p:nvPr/>
        </p:nvSpPr>
        <p:spPr>
          <a:xfrm>
            <a:off x="11180676" y="150311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5"/>
          <p:cNvSpPr/>
          <p:nvPr/>
        </p:nvSpPr>
        <p:spPr>
          <a:xfrm>
            <a:off x="16988888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5"/>
          <p:cNvSpPr/>
          <p:nvPr/>
        </p:nvSpPr>
        <p:spPr>
          <a:xfrm>
            <a:off x="15537376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5"/>
          <p:cNvSpPr/>
          <p:nvPr/>
        </p:nvSpPr>
        <p:spPr>
          <a:xfrm>
            <a:off x="12633115" y="300985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5"/>
          <p:cNvSpPr/>
          <p:nvPr/>
        </p:nvSpPr>
        <p:spPr>
          <a:xfrm>
            <a:off x="14085246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5"/>
          <p:cNvSpPr/>
          <p:nvPr/>
        </p:nvSpPr>
        <p:spPr>
          <a:xfrm>
            <a:off x="11180985" y="300985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5"/>
          <p:cNvSpPr/>
          <p:nvPr/>
        </p:nvSpPr>
        <p:spPr>
          <a:xfrm>
            <a:off x="16988888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5"/>
          <p:cNvSpPr/>
          <p:nvPr/>
        </p:nvSpPr>
        <p:spPr>
          <a:xfrm>
            <a:off x="15537376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12633115" y="451658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5"/>
          <p:cNvSpPr/>
          <p:nvPr/>
        </p:nvSpPr>
        <p:spPr>
          <a:xfrm>
            <a:off x="14085246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5"/>
          <p:cNvSpPr/>
          <p:nvPr/>
        </p:nvSpPr>
        <p:spPr>
          <a:xfrm>
            <a:off x="11180985" y="451658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5"/>
          <p:cNvSpPr/>
          <p:nvPr/>
        </p:nvSpPr>
        <p:spPr>
          <a:xfrm>
            <a:off x="16989197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15537685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12633424" y="602089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5"/>
          <p:cNvSpPr/>
          <p:nvPr/>
        </p:nvSpPr>
        <p:spPr>
          <a:xfrm>
            <a:off x="14085555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5"/>
          <p:cNvSpPr/>
          <p:nvPr/>
        </p:nvSpPr>
        <p:spPr>
          <a:xfrm>
            <a:off x="11181294" y="602089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5"/>
          <p:cNvSpPr/>
          <p:nvPr/>
        </p:nvSpPr>
        <p:spPr>
          <a:xfrm>
            <a:off x="16989506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5"/>
          <p:cNvSpPr/>
          <p:nvPr/>
        </p:nvSpPr>
        <p:spPr>
          <a:xfrm>
            <a:off x="15537994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5"/>
          <p:cNvSpPr/>
          <p:nvPr/>
        </p:nvSpPr>
        <p:spPr>
          <a:xfrm>
            <a:off x="12633734" y="752762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5"/>
          <p:cNvSpPr/>
          <p:nvPr/>
        </p:nvSpPr>
        <p:spPr>
          <a:xfrm>
            <a:off x="14085864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5"/>
          <p:cNvSpPr/>
          <p:nvPr/>
        </p:nvSpPr>
        <p:spPr>
          <a:xfrm>
            <a:off x="11181603" y="752762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5"/>
          <p:cNvSpPr/>
          <p:nvPr/>
        </p:nvSpPr>
        <p:spPr>
          <a:xfrm>
            <a:off x="16988270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5"/>
          <p:cNvSpPr/>
          <p:nvPr/>
        </p:nvSpPr>
        <p:spPr>
          <a:xfrm>
            <a:off x="15536758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5"/>
          <p:cNvSpPr/>
          <p:nvPr/>
        </p:nvSpPr>
        <p:spPr>
          <a:xfrm>
            <a:off x="12632497" y="896124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5"/>
          <p:cNvSpPr/>
          <p:nvPr/>
        </p:nvSpPr>
        <p:spPr>
          <a:xfrm>
            <a:off x="14084627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5"/>
          <p:cNvSpPr/>
          <p:nvPr/>
        </p:nvSpPr>
        <p:spPr>
          <a:xfrm>
            <a:off x="11180367" y="896124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5"/>
          <p:cNvSpPr/>
          <p:nvPr/>
        </p:nvSpPr>
        <p:spPr>
          <a:xfrm>
            <a:off x="1028700" y="9264759"/>
            <a:ext cx="1586374" cy="504996"/>
          </a:xfrm>
          <a:custGeom>
            <a:rect b="b" l="l" r="r" t="t"/>
            <a:pathLst>
              <a:path extrusionOk="0" h="504996" w="1586374">
                <a:moveTo>
                  <a:pt x="0" y="0"/>
                </a:moveTo>
                <a:lnTo>
                  <a:pt x="1586374" y="0"/>
                </a:lnTo>
                <a:lnTo>
                  <a:pt x="1586374" y="504996"/>
                </a:lnTo>
                <a:lnTo>
                  <a:pt x="0" y="5049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"/>
          <p:cNvSpPr txBox="1"/>
          <p:nvPr/>
        </p:nvSpPr>
        <p:spPr>
          <a:xfrm>
            <a:off x="1006083" y="2989610"/>
            <a:ext cx="7534966" cy="421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7"/>
              <a:buFont typeface="Arial"/>
              <a:buNone/>
            </a:pPr>
            <a:r>
              <a:rPr b="1" i="0" lang="en-US" sz="28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Tópico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7"/>
              <a:buFont typeface="Arial"/>
              <a:buNone/>
            </a:pPr>
            <a:r>
              <a:t/>
            </a:r>
            <a:endParaRPr b="1" i="0" sz="28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7"/>
              <a:buFont typeface="Arial"/>
              <a:buNone/>
            </a:pPr>
            <a:r>
              <a:rPr b="1" i="0" lang="en-US" sz="25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Subtópico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464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7"/>
              <a:buFont typeface="Arial"/>
              <a:buNone/>
            </a:pPr>
            <a:r>
              <a:t/>
            </a:r>
            <a:endParaRPr b="1" i="0" sz="25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Descreva brevemente, e com clareza, o seu tema e o contexto mais amplo em que o artigo se encaixa. Isso pode incluir a área de estudo, o campo de pesquisa e a importância dos tópicos a serem desenvolvidos ao longo da sua comunicação.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t/>
            </a:r>
            <a:endParaRPr b="0" i="0" sz="23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t/>
            </a:r>
            <a:endParaRPr b="0" i="0" sz="23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" name="Google Shape;179;p16"/>
          <p:cNvSpPr txBox="1"/>
          <p:nvPr/>
        </p:nvSpPr>
        <p:spPr>
          <a:xfrm>
            <a:off x="1006083" y="1782193"/>
            <a:ext cx="8405467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Introdução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6"/>
          <p:cNvSpPr/>
          <p:nvPr/>
        </p:nvSpPr>
        <p:spPr>
          <a:xfrm rot="-5400000">
            <a:off x="-473251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" name="Google Shape;181;p16"/>
          <p:cNvGrpSpPr/>
          <p:nvPr/>
        </p:nvGrpSpPr>
        <p:grpSpPr>
          <a:xfrm>
            <a:off x="9662335" y="2047623"/>
            <a:ext cx="7619582" cy="5321994"/>
            <a:chOff x="0" y="0"/>
            <a:chExt cx="10159442" cy="7095992"/>
          </a:xfrm>
        </p:grpSpPr>
        <p:pic>
          <p:nvPicPr>
            <p:cNvPr id="182" name="Google Shape;182;p16"/>
            <p:cNvPicPr preferRelativeResize="0"/>
            <p:nvPr/>
          </p:nvPicPr>
          <p:blipFill rotWithShape="1">
            <a:blip r:embed="rId4">
              <a:alphaModFix/>
            </a:blip>
            <a:srcRect b="0" l="36242" r="36242" t="0"/>
            <a:stretch/>
          </p:blipFill>
          <p:spPr>
            <a:xfrm>
              <a:off x="0" y="0"/>
              <a:ext cx="5010201" cy="70959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16"/>
            <p:cNvPicPr preferRelativeResize="0"/>
            <p:nvPr/>
          </p:nvPicPr>
          <p:blipFill rotWithShape="1">
            <a:blip r:embed="rId4">
              <a:alphaModFix/>
            </a:blip>
            <a:srcRect b="0" l="36242" r="36242" t="0"/>
            <a:stretch/>
          </p:blipFill>
          <p:spPr>
            <a:xfrm>
              <a:off x="5149241" y="0"/>
              <a:ext cx="5010201" cy="70959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4" name="Google Shape;184;p16"/>
          <p:cNvSpPr/>
          <p:nvPr/>
        </p:nvSpPr>
        <p:spPr>
          <a:xfrm rot="-5400000">
            <a:off x="1018501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9662335" y="7531765"/>
            <a:ext cx="340430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0" i="0" lang="en-US" sz="12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Imagem 01. Descrição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0" i="0" lang="en-US" sz="12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Fonte: AUTOR,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6"/>
          <p:cNvSpPr txBox="1"/>
          <p:nvPr/>
        </p:nvSpPr>
        <p:spPr>
          <a:xfrm>
            <a:off x="13558281" y="7531765"/>
            <a:ext cx="340430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0" i="0" lang="en-US" sz="12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Imagem 02. Descrição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0" i="0" lang="en-US" sz="12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Fonte: AUTOR,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6"/>
          <p:cNvSpPr/>
          <p:nvPr/>
        </p:nvSpPr>
        <p:spPr>
          <a:xfrm rot="-5400000">
            <a:off x="2514517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6"/>
          <p:cNvSpPr/>
          <p:nvPr/>
        </p:nvSpPr>
        <p:spPr>
          <a:xfrm rot="-5400000">
            <a:off x="4010533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6"/>
          <p:cNvSpPr/>
          <p:nvPr/>
        </p:nvSpPr>
        <p:spPr>
          <a:xfrm rot="-5400000">
            <a:off x="5506548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6"/>
          <p:cNvSpPr/>
          <p:nvPr/>
        </p:nvSpPr>
        <p:spPr>
          <a:xfrm rot="-5400000">
            <a:off x="7002564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6"/>
          <p:cNvSpPr/>
          <p:nvPr/>
        </p:nvSpPr>
        <p:spPr>
          <a:xfrm rot="-5400000">
            <a:off x="8498580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6"/>
          <p:cNvSpPr/>
          <p:nvPr/>
        </p:nvSpPr>
        <p:spPr>
          <a:xfrm rot="-5400000">
            <a:off x="9994596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6"/>
          <p:cNvSpPr/>
          <p:nvPr/>
        </p:nvSpPr>
        <p:spPr>
          <a:xfrm rot="-5400000">
            <a:off x="11490612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6"/>
          <p:cNvSpPr/>
          <p:nvPr/>
        </p:nvSpPr>
        <p:spPr>
          <a:xfrm rot="-5400000">
            <a:off x="12986628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6"/>
          <p:cNvSpPr/>
          <p:nvPr/>
        </p:nvSpPr>
        <p:spPr>
          <a:xfrm rot="-5400000">
            <a:off x="14482644" y="898593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6"/>
          <p:cNvSpPr/>
          <p:nvPr/>
        </p:nvSpPr>
        <p:spPr>
          <a:xfrm rot="-5400000">
            <a:off x="15978660" y="898593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6"/>
          <p:cNvSpPr/>
          <p:nvPr/>
        </p:nvSpPr>
        <p:spPr>
          <a:xfrm rot="-5400000">
            <a:off x="17474676" y="898593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6"/>
          <p:cNvSpPr/>
          <p:nvPr/>
        </p:nvSpPr>
        <p:spPr>
          <a:xfrm>
            <a:off x="16200000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"/>
          <p:cNvSpPr txBox="1"/>
          <p:nvPr/>
        </p:nvSpPr>
        <p:spPr>
          <a:xfrm>
            <a:off x="1682611" y="3252580"/>
            <a:ext cx="8405467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Problema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" name="Google Shape;204;p17"/>
          <p:cNvGrpSpPr/>
          <p:nvPr/>
        </p:nvGrpSpPr>
        <p:grpSpPr>
          <a:xfrm>
            <a:off x="9135699" y="3176380"/>
            <a:ext cx="7479670" cy="4933950"/>
            <a:chOff x="0" y="0"/>
            <a:chExt cx="9972894" cy="6578600"/>
          </a:xfrm>
        </p:grpSpPr>
        <p:pic>
          <p:nvPicPr>
            <p:cNvPr id="205" name="Google Shape;205;p17"/>
            <p:cNvPicPr preferRelativeResize="0"/>
            <p:nvPr/>
          </p:nvPicPr>
          <p:blipFill rotWithShape="1">
            <a:blip r:embed="rId3">
              <a:alphaModFix/>
            </a:blip>
            <a:srcRect b="8499" l="0" r="0" t="8499"/>
            <a:stretch/>
          </p:blipFill>
          <p:spPr>
            <a:xfrm>
              <a:off x="0" y="0"/>
              <a:ext cx="9972894" cy="322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17"/>
            <p:cNvPicPr preferRelativeResize="0"/>
            <p:nvPr/>
          </p:nvPicPr>
          <p:blipFill rotWithShape="1">
            <a:blip r:embed="rId3">
              <a:alphaModFix/>
            </a:blip>
            <a:srcRect b="8499" l="0" r="0" t="8499"/>
            <a:stretch/>
          </p:blipFill>
          <p:spPr>
            <a:xfrm>
              <a:off x="0" y="3352800"/>
              <a:ext cx="9972894" cy="322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7" name="Google Shape;207;p17"/>
          <p:cNvSpPr txBox="1"/>
          <p:nvPr/>
        </p:nvSpPr>
        <p:spPr>
          <a:xfrm>
            <a:off x="1682611" y="4262230"/>
            <a:ext cx="692698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7"/>
              <a:buFont typeface="Arial"/>
              <a:buNone/>
            </a:pPr>
            <a:r>
              <a:rPr b="1" i="0" lang="en-US" sz="28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Tópico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7"/>
              <a:buFont typeface="Arial"/>
              <a:buNone/>
            </a:pPr>
            <a:r>
              <a:t/>
            </a:r>
            <a:endParaRPr b="1" i="0" sz="28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7"/>
              <a:buFont typeface="Arial"/>
              <a:buNone/>
            </a:pPr>
            <a:r>
              <a:rPr b="1" i="0" lang="en-US" sz="25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Subtópico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464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7"/>
              <a:buFont typeface="Arial"/>
              <a:buNone/>
            </a:pPr>
            <a:r>
              <a:t/>
            </a:r>
            <a:endParaRPr b="1" i="0" sz="25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Apresente o problema específico de pesquisa que o artigo se propõe a resolver. Isso deve ser uma questão clara e concisa que o estudo tenta abordar. Exemplifique a relevância desse problema, destacando sua importância no contexto geral da área de estudo.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7"/>
          <p:cNvSpPr txBox="1"/>
          <p:nvPr/>
        </p:nvSpPr>
        <p:spPr>
          <a:xfrm>
            <a:off x="13211065" y="8244137"/>
            <a:ext cx="340430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0" i="0" lang="en-US" sz="12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Imagem 04. Descrição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0" i="0" lang="en-US" sz="12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Fonte: AUTOR,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7"/>
          <p:cNvSpPr txBox="1"/>
          <p:nvPr/>
        </p:nvSpPr>
        <p:spPr>
          <a:xfrm>
            <a:off x="13211065" y="2642980"/>
            <a:ext cx="340430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0" i="0" lang="en-US" sz="12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Imagem 03. Descrição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0" i="0" lang="en-US" sz="12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Fonte: AUTOR,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7"/>
          <p:cNvSpPr/>
          <p:nvPr/>
        </p:nvSpPr>
        <p:spPr>
          <a:xfrm rot="-5400000">
            <a:off x="-479829" y="-1241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7"/>
          <p:cNvSpPr/>
          <p:nvPr/>
        </p:nvSpPr>
        <p:spPr>
          <a:xfrm rot="-5400000">
            <a:off x="1011923" y="-1241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7"/>
          <p:cNvSpPr/>
          <p:nvPr/>
        </p:nvSpPr>
        <p:spPr>
          <a:xfrm rot="-5400000">
            <a:off x="2507939" y="-1241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7"/>
          <p:cNvSpPr/>
          <p:nvPr/>
        </p:nvSpPr>
        <p:spPr>
          <a:xfrm rot="-5400000">
            <a:off x="4003955" y="-1241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7"/>
          <p:cNvSpPr/>
          <p:nvPr/>
        </p:nvSpPr>
        <p:spPr>
          <a:xfrm rot="-5400000">
            <a:off x="5499971" y="-133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7"/>
          <p:cNvSpPr/>
          <p:nvPr/>
        </p:nvSpPr>
        <p:spPr>
          <a:xfrm rot="-5400000">
            <a:off x="6995987" y="-133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7"/>
          <p:cNvSpPr/>
          <p:nvPr/>
        </p:nvSpPr>
        <p:spPr>
          <a:xfrm rot="-5400000">
            <a:off x="8492002" y="-133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7"/>
          <p:cNvSpPr/>
          <p:nvPr/>
        </p:nvSpPr>
        <p:spPr>
          <a:xfrm rot="-5400000">
            <a:off x="9988018" y="-133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7"/>
          <p:cNvSpPr/>
          <p:nvPr/>
        </p:nvSpPr>
        <p:spPr>
          <a:xfrm rot="-5400000">
            <a:off x="11484034" y="-133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7"/>
          <p:cNvSpPr/>
          <p:nvPr/>
        </p:nvSpPr>
        <p:spPr>
          <a:xfrm rot="-5400000">
            <a:off x="12980050" y="-133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7"/>
          <p:cNvSpPr/>
          <p:nvPr/>
        </p:nvSpPr>
        <p:spPr>
          <a:xfrm rot="-5400000">
            <a:off x="14476066" y="975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7"/>
          <p:cNvSpPr/>
          <p:nvPr/>
        </p:nvSpPr>
        <p:spPr>
          <a:xfrm rot="-5400000">
            <a:off x="15972082" y="975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7"/>
          <p:cNvSpPr/>
          <p:nvPr/>
        </p:nvSpPr>
        <p:spPr>
          <a:xfrm rot="-5400000">
            <a:off x="17468098" y="975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7"/>
          <p:cNvSpPr/>
          <p:nvPr/>
        </p:nvSpPr>
        <p:spPr>
          <a:xfrm>
            <a:off x="16200000" y="9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"/>
          <p:cNvSpPr/>
          <p:nvPr/>
        </p:nvSpPr>
        <p:spPr>
          <a:xfrm>
            <a:off x="-5799633" y="5637302"/>
            <a:ext cx="13861401" cy="3218146"/>
          </a:xfrm>
          <a:custGeom>
            <a:rect b="b" l="l" r="r" t="t"/>
            <a:pathLst>
              <a:path extrusionOk="0" h="3218146" w="13861401">
                <a:moveTo>
                  <a:pt x="0" y="0"/>
                </a:moveTo>
                <a:lnTo>
                  <a:pt x="13861401" y="0"/>
                </a:lnTo>
                <a:lnTo>
                  <a:pt x="13861401" y="3218146"/>
                </a:lnTo>
                <a:lnTo>
                  <a:pt x="0" y="32181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8"/>
          <p:cNvSpPr/>
          <p:nvPr/>
        </p:nvSpPr>
        <p:spPr>
          <a:xfrm rot="10800000">
            <a:off x="9685748" y="5637302"/>
            <a:ext cx="13861401" cy="3218146"/>
          </a:xfrm>
          <a:custGeom>
            <a:rect b="b" l="l" r="r" t="t"/>
            <a:pathLst>
              <a:path extrusionOk="0" h="3218146" w="13861401">
                <a:moveTo>
                  <a:pt x="0" y="0"/>
                </a:moveTo>
                <a:lnTo>
                  <a:pt x="13861401" y="0"/>
                </a:lnTo>
                <a:lnTo>
                  <a:pt x="13861401" y="3218146"/>
                </a:lnTo>
                <a:lnTo>
                  <a:pt x="0" y="32181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8"/>
          <p:cNvSpPr txBox="1"/>
          <p:nvPr/>
        </p:nvSpPr>
        <p:spPr>
          <a:xfrm>
            <a:off x="1407379" y="1746703"/>
            <a:ext cx="8405467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Problema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8"/>
          <p:cNvSpPr txBox="1"/>
          <p:nvPr/>
        </p:nvSpPr>
        <p:spPr>
          <a:xfrm>
            <a:off x="1407379" y="3075098"/>
            <a:ext cx="14932758" cy="1076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Apresente o problema específico de pesquisa que o artigo se propõe a resolver. Isso deve ser uma questão clara e concisa que o estudo tenta abordar. Exemplifique a relevância desse problema, destacando sua importância no contexto geral da área de estudo.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8"/>
          <p:cNvSpPr txBox="1"/>
          <p:nvPr/>
        </p:nvSpPr>
        <p:spPr>
          <a:xfrm>
            <a:off x="6777412" y="7059368"/>
            <a:ext cx="556571" cy="450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8"/>
          <p:cNvSpPr txBox="1"/>
          <p:nvPr/>
        </p:nvSpPr>
        <p:spPr>
          <a:xfrm>
            <a:off x="10552526" y="7059368"/>
            <a:ext cx="671197" cy="450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8"/>
          <p:cNvSpPr txBox="1"/>
          <p:nvPr/>
        </p:nvSpPr>
        <p:spPr>
          <a:xfrm>
            <a:off x="1028700" y="6410765"/>
            <a:ext cx="5646344" cy="1547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58854" lvl="1" marL="517708" marR="0" rtl="0" algn="l">
              <a:lnSpc>
                <a:spcPct val="17805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97"/>
              <a:buFont typeface="Arial"/>
              <a:buChar char="•"/>
            </a:pPr>
            <a:r>
              <a:rPr b="0" i="0" lang="en-US" sz="23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Tópico 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8854" lvl="1" marL="517708" marR="0" rtl="0" algn="l">
              <a:lnSpc>
                <a:spcPct val="17805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97"/>
              <a:buFont typeface="Arial"/>
              <a:buChar char="•"/>
            </a:pPr>
            <a:r>
              <a:rPr b="0" i="0" lang="en-US" sz="23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Tópico 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8854" lvl="1" marL="517708" marR="0" rtl="0" algn="l">
              <a:lnSpc>
                <a:spcPct val="17805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97"/>
              <a:buFont typeface="Arial"/>
              <a:buChar char="•"/>
            </a:pPr>
            <a:r>
              <a:rPr b="0" i="0" lang="en-US" sz="23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Tópico 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8"/>
          <p:cNvSpPr txBox="1"/>
          <p:nvPr/>
        </p:nvSpPr>
        <p:spPr>
          <a:xfrm>
            <a:off x="15101204" y="6410765"/>
            <a:ext cx="3186796" cy="1547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58854" lvl="1" marL="517708" marR="0" rtl="0" algn="l">
              <a:lnSpc>
                <a:spcPct val="17805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97"/>
              <a:buFont typeface="Arial"/>
              <a:buChar char="•"/>
            </a:pPr>
            <a:r>
              <a:rPr b="0" i="0" lang="en-US" sz="23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Tópico 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8854" lvl="1" marL="517708" marR="0" rtl="0" algn="l">
              <a:lnSpc>
                <a:spcPct val="17805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97"/>
              <a:buFont typeface="Arial"/>
              <a:buChar char="•"/>
            </a:pPr>
            <a:r>
              <a:rPr b="0" i="0" lang="en-US" sz="23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Tópico 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8854" lvl="1" marL="517708" marR="0" rtl="0" algn="l">
              <a:lnSpc>
                <a:spcPct val="17805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97"/>
              <a:buFont typeface="Arial"/>
              <a:buChar char="•"/>
            </a:pPr>
            <a:r>
              <a:rPr b="0" i="0" lang="en-US" sz="23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Tópico 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8"/>
          <p:cNvSpPr/>
          <p:nvPr/>
        </p:nvSpPr>
        <p:spPr>
          <a:xfrm>
            <a:off x="16200000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9"/>
          <p:cNvSpPr txBox="1"/>
          <p:nvPr/>
        </p:nvSpPr>
        <p:spPr>
          <a:xfrm>
            <a:off x="1677621" y="2909258"/>
            <a:ext cx="8405467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Objetivos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9"/>
          <p:cNvSpPr txBox="1"/>
          <p:nvPr/>
        </p:nvSpPr>
        <p:spPr>
          <a:xfrm>
            <a:off x="1677621" y="4548232"/>
            <a:ext cx="14932758" cy="2162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1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Objetivo Geral: </a:t>
            </a: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 objetivo geral é a meta principal e abrangente que a pesquisa visa alcançar. Descreve, de forma geral e direta, qual o propósito da pesquisa e o que se espera obter como resultado. É uma declaração mais ampla que define o escopo geral, mas não entra em detalhes específicos. Deve ser em termos mais amplos, respondendo à pergunta "O que se pretende alcançar com a pesquisa como um todo?". Não esqueça de iniciar com o verbo no infinitivo.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t/>
            </a:r>
            <a:endParaRPr b="0" i="0" sz="23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3" name="Google Shape;243;p19"/>
          <p:cNvSpPr/>
          <p:nvPr/>
        </p:nvSpPr>
        <p:spPr>
          <a:xfrm rot="-5400000">
            <a:off x="-473251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9"/>
          <p:cNvSpPr/>
          <p:nvPr/>
        </p:nvSpPr>
        <p:spPr>
          <a:xfrm rot="-5400000">
            <a:off x="1018501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9"/>
          <p:cNvSpPr/>
          <p:nvPr/>
        </p:nvSpPr>
        <p:spPr>
          <a:xfrm rot="-5400000">
            <a:off x="2514517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9"/>
          <p:cNvSpPr/>
          <p:nvPr/>
        </p:nvSpPr>
        <p:spPr>
          <a:xfrm rot="-5400000">
            <a:off x="4010533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9"/>
          <p:cNvSpPr/>
          <p:nvPr/>
        </p:nvSpPr>
        <p:spPr>
          <a:xfrm rot="-5400000">
            <a:off x="5506548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9"/>
          <p:cNvSpPr/>
          <p:nvPr/>
        </p:nvSpPr>
        <p:spPr>
          <a:xfrm rot="-5400000">
            <a:off x="7002564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9"/>
          <p:cNvSpPr/>
          <p:nvPr/>
        </p:nvSpPr>
        <p:spPr>
          <a:xfrm rot="-5400000">
            <a:off x="8498580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9"/>
          <p:cNvSpPr/>
          <p:nvPr/>
        </p:nvSpPr>
        <p:spPr>
          <a:xfrm rot="-5400000">
            <a:off x="9994596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9"/>
          <p:cNvSpPr/>
          <p:nvPr/>
        </p:nvSpPr>
        <p:spPr>
          <a:xfrm rot="-5400000">
            <a:off x="11490612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9"/>
          <p:cNvSpPr/>
          <p:nvPr/>
        </p:nvSpPr>
        <p:spPr>
          <a:xfrm rot="-5400000">
            <a:off x="12986628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9"/>
          <p:cNvSpPr/>
          <p:nvPr/>
        </p:nvSpPr>
        <p:spPr>
          <a:xfrm rot="-5400000">
            <a:off x="14482644" y="898593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9"/>
          <p:cNvSpPr/>
          <p:nvPr/>
        </p:nvSpPr>
        <p:spPr>
          <a:xfrm rot="-5400000">
            <a:off x="15978660" y="898593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9"/>
          <p:cNvSpPr/>
          <p:nvPr/>
        </p:nvSpPr>
        <p:spPr>
          <a:xfrm rot="-5400000">
            <a:off x="17474676" y="898593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9"/>
          <p:cNvSpPr/>
          <p:nvPr/>
        </p:nvSpPr>
        <p:spPr>
          <a:xfrm>
            <a:off x="16200000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20"/>
          <p:cNvGrpSpPr/>
          <p:nvPr/>
        </p:nvGrpSpPr>
        <p:grpSpPr>
          <a:xfrm>
            <a:off x="1556593" y="6087324"/>
            <a:ext cx="840441" cy="998024"/>
            <a:chOff x="0" y="-152400"/>
            <a:chExt cx="812800" cy="965200"/>
          </a:xfrm>
        </p:grpSpPr>
        <p:sp>
          <p:nvSpPr>
            <p:cNvPr id="262" name="Google Shape;262;p2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100000">
                  <a:srgbClr val="8D0F4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20"/>
            <p:cNvSpPr txBox="1"/>
            <p:nvPr/>
          </p:nvSpPr>
          <p:spPr>
            <a:xfrm>
              <a:off x="76200" y="-152400"/>
              <a:ext cx="660400" cy="88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02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64" name="Google Shape;264;p20"/>
          <p:cNvSpPr txBox="1"/>
          <p:nvPr/>
        </p:nvSpPr>
        <p:spPr>
          <a:xfrm>
            <a:off x="1556593" y="1697242"/>
            <a:ext cx="8405467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Objetivos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0"/>
          <p:cNvSpPr txBox="1"/>
          <p:nvPr/>
        </p:nvSpPr>
        <p:spPr>
          <a:xfrm>
            <a:off x="1556593" y="2939732"/>
            <a:ext cx="14932758" cy="2886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1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Objetivos Específicos: </a:t>
            </a: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 objetivos específicos são metas detalhadas e concretas que descrevem o que precisa ser alcançado para atingir o objetivo geral. Eles desdobram o objetivo geral em tarefas ou metas menores e mais específicas, além de definir as etapas, atividades e resultados esperados ao longo do processo de pesquisa. São formulados em termos mais específicos e geralmente respondem às perguntas "O que será feito para alcançar o objetivo geral?" e "Como será feito?". Por exemplo, suponha que o objetivo geral de uma pesquisa seja "Analisar o impacto das mudanças climáticas na biodiversidade de uma determinada região". Os objetivos específicos poderiam incluir: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t/>
            </a:r>
            <a:endParaRPr b="0" i="0" sz="23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66" name="Google Shape;266;p20"/>
          <p:cNvGrpSpPr/>
          <p:nvPr/>
        </p:nvGrpSpPr>
        <p:grpSpPr>
          <a:xfrm>
            <a:off x="1556593" y="7427036"/>
            <a:ext cx="840441" cy="998024"/>
            <a:chOff x="0" y="-152400"/>
            <a:chExt cx="812800" cy="965200"/>
          </a:xfrm>
        </p:grpSpPr>
        <p:sp>
          <p:nvSpPr>
            <p:cNvPr id="267" name="Google Shape;267;p2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100000">
                  <a:srgbClr val="8D0F4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0"/>
            <p:cNvSpPr txBox="1"/>
            <p:nvPr/>
          </p:nvSpPr>
          <p:spPr>
            <a:xfrm>
              <a:off x="76200" y="-152400"/>
              <a:ext cx="660400" cy="88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02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69" name="Google Shape;269;p20"/>
          <p:cNvSpPr txBox="1"/>
          <p:nvPr/>
        </p:nvSpPr>
        <p:spPr>
          <a:xfrm>
            <a:off x="1800220" y="6537747"/>
            <a:ext cx="342124" cy="302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0"/>
          <p:cNvSpPr txBox="1"/>
          <p:nvPr/>
        </p:nvSpPr>
        <p:spPr>
          <a:xfrm>
            <a:off x="1770522" y="7877459"/>
            <a:ext cx="412584" cy="302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0"/>
          <p:cNvSpPr txBox="1"/>
          <p:nvPr/>
        </p:nvSpPr>
        <p:spPr>
          <a:xfrm>
            <a:off x="2809703" y="6331753"/>
            <a:ext cx="5690882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Identificar as espécies de animais e plantas presentes na região de estudo.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0"/>
          <p:cNvSpPr txBox="1"/>
          <p:nvPr/>
        </p:nvSpPr>
        <p:spPr>
          <a:xfrm>
            <a:off x="2809703" y="7671465"/>
            <a:ext cx="5690882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Coletar dados sobre as condições climáticas históricas na região.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3" name="Google Shape;273;p20"/>
          <p:cNvGrpSpPr/>
          <p:nvPr/>
        </p:nvGrpSpPr>
        <p:grpSpPr>
          <a:xfrm>
            <a:off x="9072085" y="6087324"/>
            <a:ext cx="840441" cy="998024"/>
            <a:chOff x="0" y="-152400"/>
            <a:chExt cx="812800" cy="965200"/>
          </a:xfrm>
        </p:grpSpPr>
        <p:sp>
          <p:nvSpPr>
            <p:cNvPr id="274" name="Google Shape;274;p2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100000">
                  <a:srgbClr val="8D0F4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0"/>
            <p:cNvSpPr txBox="1"/>
            <p:nvPr/>
          </p:nvSpPr>
          <p:spPr>
            <a:xfrm>
              <a:off x="76200" y="-152400"/>
              <a:ext cx="660400" cy="88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02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76" name="Google Shape;276;p20"/>
          <p:cNvGrpSpPr/>
          <p:nvPr/>
        </p:nvGrpSpPr>
        <p:grpSpPr>
          <a:xfrm>
            <a:off x="9072085" y="7427036"/>
            <a:ext cx="840441" cy="998024"/>
            <a:chOff x="0" y="-152400"/>
            <a:chExt cx="812800" cy="965200"/>
          </a:xfrm>
        </p:grpSpPr>
        <p:sp>
          <p:nvSpPr>
            <p:cNvPr id="277" name="Google Shape;277;p2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100000">
                  <a:srgbClr val="8D0F4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0"/>
            <p:cNvSpPr txBox="1"/>
            <p:nvPr/>
          </p:nvSpPr>
          <p:spPr>
            <a:xfrm>
              <a:off x="76200" y="-152400"/>
              <a:ext cx="660400" cy="88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02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79" name="Google Shape;279;p20"/>
          <p:cNvSpPr txBox="1"/>
          <p:nvPr/>
        </p:nvSpPr>
        <p:spPr>
          <a:xfrm>
            <a:off x="9309098" y="6537747"/>
            <a:ext cx="446354" cy="302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0"/>
          <p:cNvSpPr txBox="1"/>
          <p:nvPr/>
        </p:nvSpPr>
        <p:spPr>
          <a:xfrm>
            <a:off x="9286014" y="7877459"/>
            <a:ext cx="412584" cy="302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20"/>
          <p:cNvSpPr txBox="1"/>
          <p:nvPr/>
        </p:nvSpPr>
        <p:spPr>
          <a:xfrm>
            <a:off x="10322102" y="6331753"/>
            <a:ext cx="6164155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Analisar as tendências climáticas recentes na região.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0"/>
          <p:cNvSpPr txBox="1"/>
          <p:nvPr/>
        </p:nvSpPr>
        <p:spPr>
          <a:xfrm>
            <a:off x="10325196" y="7504777"/>
            <a:ext cx="6161061" cy="100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Identificar estratégias de conservação que podem ser implementadas com base nos resultados da pesquisa.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0"/>
          <p:cNvSpPr/>
          <p:nvPr/>
        </p:nvSpPr>
        <p:spPr>
          <a:xfrm>
            <a:off x="16200000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"/>
          <p:cNvSpPr txBox="1"/>
          <p:nvPr/>
        </p:nvSpPr>
        <p:spPr>
          <a:xfrm>
            <a:off x="1028700" y="4462996"/>
            <a:ext cx="10426320" cy="25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Forneça uma breve visão geral da metodologia utilizada no estudo. Isso pode incluir informações sobre como os dados foram coletados, quais técnicas ou experimentos foram usados e como a análise foi conduzida. Certifique-se de destacar a relevância da metodologia para a resolução do problema de pesquisa. Indicamos, também, a construção de um diagrama que resuma o caminho metodológico, como no exemplo do slide a seguir.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1"/>
          <p:cNvSpPr txBox="1"/>
          <p:nvPr/>
        </p:nvSpPr>
        <p:spPr>
          <a:xfrm>
            <a:off x="1028700" y="3242729"/>
            <a:ext cx="8405467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i="0" lang="en-US" sz="3999" u="none" cap="none" strike="noStrike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Metodologia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1"/>
          <p:cNvSpPr/>
          <p:nvPr/>
        </p:nvSpPr>
        <p:spPr>
          <a:xfrm>
            <a:off x="16988270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1"/>
          <p:cNvSpPr/>
          <p:nvPr/>
        </p:nvSpPr>
        <p:spPr>
          <a:xfrm>
            <a:off x="16988270" y="149175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1"/>
          <p:cNvSpPr/>
          <p:nvPr/>
        </p:nvSpPr>
        <p:spPr>
          <a:xfrm>
            <a:off x="16988270" y="298588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1"/>
          <p:cNvSpPr/>
          <p:nvPr/>
        </p:nvSpPr>
        <p:spPr>
          <a:xfrm>
            <a:off x="16988270" y="448002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1"/>
          <p:cNvSpPr/>
          <p:nvPr/>
        </p:nvSpPr>
        <p:spPr>
          <a:xfrm>
            <a:off x="16988270" y="597416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1"/>
          <p:cNvSpPr/>
          <p:nvPr/>
        </p:nvSpPr>
        <p:spPr>
          <a:xfrm>
            <a:off x="16988270" y="746829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1"/>
          <p:cNvSpPr/>
          <p:nvPr/>
        </p:nvSpPr>
        <p:spPr>
          <a:xfrm>
            <a:off x="16988270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1"/>
          <p:cNvSpPr/>
          <p:nvPr/>
        </p:nvSpPr>
        <p:spPr>
          <a:xfrm>
            <a:off x="404889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0000"/>
            </a:gs>
            <a:gs pos="100000">
              <a:srgbClr val="8D0F49"/>
            </a:gs>
          </a:gsLst>
          <a:lin ang="0" scaled="0"/>
        </a:gra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22"/>
          <p:cNvGrpSpPr/>
          <p:nvPr/>
        </p:nvGrpSpPr>
        <p:grpSpPr>
          <a:xfrm>
            <a:off x="2769296" y="4633980"/>
            <a:ext cx="2540036" cy="3086100"/>
            <a:chOff x="0" y="0"/>
            <a:chExt cx="668981" cy="812800"/>
          </a:xfrm>
        </p:grpSpPr>
        <p:sp>
          <p:nvSpPr>
            <p:cNvPr id="303" name="Google Shape;303;p22"/>
            <p:cNvSpPr/>
            <p:nvPr/>
          </p:nvSpPr>
          <p:spPr>
            <a:xfrm>
              <a:off x="0" y="0"/>
              <a:ext cx="668981" cy="812800"/>
            </a:xfrm>
            <a:custGeom>
              <a:rect b="b" l="l" r="r" t="t"/>
              <a:pathLst>
                <a:path extrusionOk="0" h="812800" w="668981">
                  <a:moveTo>
                    <a:pt x="0" y="0"/>
                  </a:moveTo>
                  <a:lnTo>
                    <a:pt x="668981" y="0"/>
                  </a:lnTo>
                  <a:lnTo>
                    <a:pt x="66898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06D1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2"/>
            <p:cNvSpPr txBox="1"/>
            <p:nvPr/>
          </p:nvSpPr>
          <p:spPr>
            <a:xfrm>
              <a:off x="0" y="47625"/>
              <a:ext cx="668981" cy="7651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5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05" name="Google Shape;305;p22"/>
          <p:cNvSpPr txBox="1"/>
          <p:nvPr/>
        </p:nvSpPr>
        <p:spPr>
          <a:xfrm>
            <a:off x="1625180" y="1313680"/>
            <a:ext cx="8405467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Metodologia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22"/>
          <p:cNvSpPr txBox="1"/>
          <p:nvPr/>
        </p:nvSpPr>
        <p:spPr>
          <a:xfrm>
            <a:off x="1625180" y="2595751"/>
            <a:ext cx="14932758" cy="1076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0" i="0" lang="en-US" sz="23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Imagine que ainda estamos trabalhando com o objetivo de analisar o impacto das mudanças climáticas na biodiversidade de uma determinada região. A metodologia poderia ser trabalhada seguindo as seguintes fases: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22"/>
          <p:cNvSpPr txBox="1"/>
          <p:nvPr/>
        </p:nvSpPr>
        <p:spPr>
          <a:xfrm>
            <a:off x="2397139" y="7035288"/>
            <a:ext cx="372157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99"/>
              <a:buFont typeface="Arial"/>
              <a:buNone/>
            </a:pPr>
            <a:r>
              <a:rPr b="1" i="0" lang="en-US" sz="53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2"/>
          <p:cNvSpPr txBox="1"/>
          <p:nvPr/>
        </p:nvSpPr>
        <p:spPr>
          <a:xfrm>
            <a:off x="3064856" y="4880623"/>
            <a:ext cx="2282576" cy="20975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Arial"/>
              <a:buNone/>
            </a:pPr>
            <a:r>
              <a:rPr b="1" i="0" lang="en-US" sz="131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Preparação e Coleta de Dados Iniciais: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Arial"/>
              <a:buNone/>
            </a:pPr>
            <a:r>
              <a:t/>
            </a:r>
            <a:endParaRPr b="1" i="0" sz="131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Seleção da região de estudo.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Coleta de dados climáticos históricos.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Coleta de dados de biodiversidade por meio de levantamentos de campo.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9" name="Google Shape;309;p22"/>
          <p:cNvGrpSpPr/>
          <p:nvPr/>
        </p:nvGrpSpPr>
        <p:grpSpPr>
          <a:xfrm>
            <a:off x="6336453" y="4633980"/>
            <a:ext cx="2540036" cy="3086100"/>
            <a:chOff x="0" y="0"/>
            <a:chExt cx="668981" cy="812800"/>
          </a:xfrm>
        </p:grpSpPr>
        <p:sp>
          <p:nvSpPr>
            <p:cNvPr id="310" name="Google Shape;310;p22"/>
            <p:cNvSpPr/>
            <p:nvPr/>
          </p:nvSpPr>
          <p:spPr>
            <a:xfrm>
              <a:off x="0" y="0"/>
              <a:ext cx="668981" cy="812800"/>
            </a:xfrm>
            <a:custGeom>
              <a:rect b="b" l="l" r="r" t="t"/>
              <a:pathLst>
                <a:path extrusionOk="0" h="812800" w="668981">
                  <a:moveTo>
                    <a:pt x="0" y="0"/>
                  </a:moveTo>
                  <a:lnTo>
                    <a:pt x="668981" y="0"/>
                  </a:lnTo>
                  <a:lnTo>
                    <a:pt x="66898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06D1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22"/>
            <p:cNvSpPr txBox="1"/>
            <p:nvPr/>
          </p:nvSpPr>
          <p:spPr>
            <a:xfrm>
              <a:off x="0" y="47625"/>
              <a:ext cx="668981" cy="7651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5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12" name="Google Shape;312;p22"/>
          <p:cNvSpPr txBox="1"/>
          <p:nvPr/>
        </p:nvSpPr>
        <p:spPr>
          <a:xfrm>
            <a:off x="6481874" y="4880623"/>
            <a:ext cx="2282576" cy="256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Arial"/>
              <a:buNone/>
            </a:pPr>
            <a:r>
              <a:rPr b="1" i="0" lang="en-US" sz="131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Análise de Dados e Identificação de Tendências: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Arial"/>
              <a:buNone/>
            </a:pPr>
            <a:r>
              <a:t/>
            </a:r>
            <a:endParaRPr b="1" i="0" sz="131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Análise dos dados climáticos para identificar tendências e variações.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Análise dos dados de biodiversidade para detectar mudanças nas populações de espécies.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22"/>
          <p:cNvGrpSpPr/>
          <p:nvPr/>
        </p:nvGrpSpPr>
        <p:grpSpPr>
          <a:xfrm>
            <a:off x="9746304" y="4633980"/>
            <a:ext cx="2540036" cy="3086100"/>
            <a:chOff x="0" y="0"/>
            <a:chExt cx="668981" cy="812800"/>
          </a:xfrm>
        </p:grpSpPr>
        <p:sp>
          <p:nvSpPr>
            <p:cNvPr id="314" name="Google Shape;314;p22"/>
            <p:cNvSpPr/>
            <p:nvPr/>
          </p:nvSpPr>
          <p:spPr>
            <a:xfrm>
              <a:off x="0" y="0"/>
              <a:ext cx="668981" cy="812800"/>
            </a:xfrm>
            <a:custGeom>
              <a:rect b="b" l="l" r="r" t="t"/>
              <a:pathLst>
                <a:path extrusionOk="0" h="812800" w="668981">
                  <a:moveTo>
                    <a:pt x="0" y="0"/>
                  </a:moveTo>
                  <a:lnTo>
                    <a:pt x="668981" y="0"/>
                  </a:lnTo>
                  <a:lnTo>
                    <a:pt x="66898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06D1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2"/>
            <p:cNvSpPr txBox="1"/>
            <p:nvPr/>
          </p:nvSpPr>
          <p:spPr>
            <a:xfrm>
              <a:off x="0" y="47625"/>
              <a:ext cx="668981" cy="7651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5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16" name="Google Shape;316;p22"/>
          <p:cNvSpPr txBox="1"/>
          <p:nvPr/>
        </p:nvSpPr>
        <p:spPr>
          <a:xfrm>
            <a:off x="9875034" y="4880623"/>
            <a:ext cx="2282576" cy="2554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Arial"/>
              <a:buNone/>
            </a:pPr>
            <a:r>
              <a:rPr b="1" i="0" lang="en-US" sz="131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Modelagem de Projeções Futuras: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80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Arial"/>
              <a:buNone/>
            </a:pPr>
            <a:r>
              <a:t/>
            </a:r>
            <a:endParaRPr b="1" i="0" sz="131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Utilização de modelos climáticos para projetar as condições climáticas futuras na região.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Avaliação do impacto potencial das mudanças climáticas nas espécies.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17" name="Google Shape;317;p22"/>
          <p:cNvGrpSpPr/>
          <p:nvPr/>
        </p:nvGrpSpPr>
        <p:grpSpPr>
          <a:xfrm>
            <a:off x="13180696" y="4633980"/>
            <a:ext cx="2540036" cy="3086100"/>
            <a:chOff x="0" y="0"/>
            <a:chExt cx="668981" cy="812800"/>
          </a:xfrm>
        </p:grpSpPr>
        <p:sp>
          <p:nvSpPr>
            <p:cNvPr id="318" name="Google Shape;318;p22"/>
            <p:cNvSpPr/>
            <p:nvPr/>
          </p:nvSpPr>
          <p:spPr>
            <a:xfrm>
              <a:off x="0" y="0"/>
              <a:ext cx="668981" cy="812800"/>
            </a:xfrm>
            <a:custGeom>
              <a:rect b="b" l="l" r="r" t="t"/>
              <a:pathLst>
                <a:path extrusionOk="0" h="812800" w="668981">
                  <a:moveTo>
                    <a:pt x="0" y="0"/>
                  </a:moveTo>
                  <a:lnTo>
                    <a:pt x="668981" y="0"/>
                  </a:lnTo>
                  <a:lnTo>
                    <a:pt x="66898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B06D1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22"/>
            <p:cNvSpPr txBox="1"/>
            <p:nvPr/>
          </p:nvSpPr>
          <p:spPr>
            <a:xfrm>
              <a:off x="0" y="47625"/>
              <a:ext cx="668981" cy="7651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5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20" name="Google Shape;320;p22"/>
          <p:cNvSpPr txBox="1"/>
          <p:nvPr/>
        </p:nvSpPr>
        <p:spPr>
          <a:xfrm>
            <a:off x="13309426" y="4835148"/>
            <a:ext cx="2282576" cy="2573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Arial"/>
              <a:buNone/>
            </a:pPr>
            <a:r>
              <a:rPr b="1" i="0" lang="en-US" sz="131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Discussão, Conclusões e Recomendações: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1"/>
              <a:buFont typeface="Arial"/>
              <a:buNone/>
            </a:pPr>
            <a:r>
              <a:t/>
            </a:r>
            <a:endParaRPr b="1" i="0" sz="131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Formulação de conclusões sobre o impacto das mudanças climáticas na biodiversidade da região.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Fornecimento de recomendações para a conservação e gestão com base nas conclusões.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2"/>
          <p:cNvSpPr txBox="1"/>
          <p:nvPr/>
        </p:nvSpPr>
        <p:spPr>
          <a:xfrm>
            <a:off x="5964295" y="7035288"/>
            <a:ext cx="372157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99"/>
              <a:buFont typeface="Arial"/>
              <a:buNone/>
            </a:pPr>
            <a:r>
              <a:rPr b="1" i="0" lang="en-US" sz="53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2"/>
          <p:cNvSpPr txBox="1"/>
          <p:nvPr/>
        </p:nvSpPr>
        <p:spPr>
          <a:xfrm>
            <a:off x="9374147" y="7035288"/>
            <a:ext cx="372157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99"/>
              <a:buFont typeface="Arial"/>
              <a:buNone/>
            </a:pPr>
            <a:r>
              <a:rPr b="1" i="0" lang="en-US" sz="53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2"/>
          <p:cNvSpPr txBox="1"/>
          <p:nvPr/>
        </p:nvSpPr>
        <p:spPr>
          <a:xfrm>
            <a:off x="12781640" y="7035288"/>
            <a:ext cx="372157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99"/>
              <a:buFont typeface="Arial"/>
              <a:buNone/>
            </a:pPr>
            <a:r>
              <a:rPr b="1" i="0" lang="en-US" sz="53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2"/>
          <p:cNvSpPr/>
          <p:nvPr/>
        </p:nvSpPr>
        <p:spPr>
          <a:xfrm>
            <a:off x="16200000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0000"/>
            </a:gs>
            <a:gs pos="100000">
              <a:srgbClr val="8D0F49"/>
            </a:gs>
          </a:gsLst>
          <a:lin ang="0" scaled="0"/>
        </a:gra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3"/>
          <p:cNvSpPr txBox="1"/>
          <p:nvPr/>
        </p:nvSpPr>
        <p:spPr>
          <a:xfrm>
            <a:off x="1028700" y="1104900"/>
            <a:ext cx="8405467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Revisão Bibliográfica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3"/>
          <p:cNvSpPr txBox="1"/>
          <p:nvPr/>
        </p:nvSpPr>
        <p:spPr>
          <a:xfrm>
            <a:off x="1087574" y="2643187"/>
            <a:ext cx="16171726" cy="1076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0" i="0" lang="en-US" sz="23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Aqui você pode apresentar os principais autores e obras utilizados para compor o estado da arte da sua pesquisa, de acordo com a sua temática. Reflita sobre quem são os principais pesquisadores do seu tema e faça uma breve análise sobre a produção dessas pessoas.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1" name="Google Shape;331;p23"/>
          <p:cNvGrpSpPr/>
          <p:nvPr/>
        </p:nvGrpSpPr>
        <p:grpSpPr>
          <a:xfrm>
            <a:off x="1087574" y="4648286"/>
            <a:ext cx="3841543" cy="4736786"/>
            <a:chOff x="0" y="0"/>
            <a:chExt cx="1011764" cy="1247549"/>
          </a:xfrm>
        </p:grpSpPr>
        <p:sp>
          <p:nvSpPr>
            <p:cNvPr id="332" name="Google Shape;332;p23"/>
            <p:cNvSpPr/>
            <p:nvPr/>
          </p:nvSpPr>
          <p:spPr>
            <a:xfrm>
              <a:off x="0" y="0"/>
              <a:ext cx="1011764" cy="1247549"/>
            </a:xfrm>
            <a:custGeom>
              <a:rect b="b" l="l" r="r" t="t"/>
              <a:pathLst>
                <a:path extrusionOk="0" h="1247549" w="1011764">
                  <a:moveTo>
                    <a:pt x="102781" y="0"/>
                  </a:moveTo>
                  <a:lnTo>
                    <a:pt x="908983" y="0"/>
                  </a:lnTo>
                  <a:cubicBezTo>
                    <a:pt x="936243" y="0"/>
                    <a:pt x="962385" y="10829"/>
                    <a:pt x="981661" y="30104"/>
                  </a:cubicBezTo>
                  <a:cubicBezTo>
                    <a:pt x="1000936" y="49379"/>
                    <a:pt x="1011764" y="75522"/>
                    <a:pt x="1011764" y="102781"/>
                  </a:cubicBezTo>
                  <a:lnTo>
                    <a:pt x="1011764" y="1144768"/>
                  </a:lnTo>
                  <a:cubicBezTo>
                    <a:pt x="1011764" y="1201532"/>
                    <a:pt x="965748" y="1247549"/>
                    <a:pt x="908983" y="1247549"/>
                  </a:cubicBezTo>
                  <a:lnTo>
                    <a:pt x="102781" y="1247549"/>
                  </a:lnTo>
                  <a:cubicBezTo>
                    <a:pt x="46017" y="1247549"/>
                    <a:pt x="0" y="1201532"/>
                    <a:pt x="0" y="1144768"/>
                  </a:cubicBezTo>
                  <a:lnTo>
                    <a:pt x="0" y="102781"/>
                  </a:lnTo>
                  <a:cubicBezTo>
                    <a:pt x="0" y="46017"/>
                    <a:pt x="46017" y="0"/>
                    <a:pt x="102781" y="0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3"/>
            <p:cNvSpPr txBox="1"/>
            <p:nvPr/>
          </p:nvSpPr>
          <p:spPr>
            <a:xfrm>
              <a:off x="0" y="47625"/>
              <a:ext cx="1011764" cy="11999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5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34" name="Google Shape;334;p23"/>
          <p:cNvGrpSpPr/>
          <p:nvPr/>
        </p:nvGrpSpPr>
        <p:grpSpPr>
          <a:xfrm>
            <a:off x="5186292" y="4648286"/>
            <a:ext cx="3841543" cy="4736786"/>
            <a:chOff x="0" y="0"/>
            <a:chExt cx="1011764" cy="1247549"/>
          </a:xfrm>
        </p:grpSpPr>
        <p:sp>
          <p:nvSpPr>
            <p:cNvPr id="335" name="Google Shape;335;p23"/>
            <p:cNvSpPr/>
            <p:nvPr/>
          </p:nvSpPr>
          <p:spPr>
            <a:xfrm>
              <a:off x="0" y="0"/>
              <a:ext cx="1011764" cy="1247549"/>
            </a:xfrm>
            <a:custGeom>
              <a:rect b="b" l="l" r="r" t="t"/>
              <a:pathLst>
                <a:path extrusionOk="0" h="1247549" w="1011764">
                  <a:moveTo>
                    <a:pt x="102781" y="0"/>
                  </a:moveTo>
                  <a:lnTo>
                    <a:pt x="908983" y="0"/>
                  </a:lnTo>
                  <a:cubicBezTo>
                    <a:pt x="936243" y="0"/>
                    <a:pt x="962385" y="10829"/>
                    <a:pt x="981661" y="30104"/>
                  </a:cubicBezTo>
                  <a:cubicBezTo>
                    <a:pt x="1000936" y="49379"/>
                    <a:pt x="1011764" y="75522"/>
                    <a:pt x="1011764" y="102781"/>
                  </a:cubicBezTo>
                  <a:lnTo>
                    <a:pt x="1011764" y="1144768"/>
                  </a:lnTo>
                  <a:cubicBezTo>
                    <a:pt x="1011764" y="1201532"/>
                    <a:pt x="965748" y="1247549"/>
                    <a:pt x="908983" y="1247549"/>
                  </a:cubicBezTo>
                  <a:lnTo>
                    <a:pt x="102781" y="1247549"/>
                  </a:lnTo>
                  <a:cubicBezTo>
                    <a:pt x="46017" y="1247549"/>
                    <a:pt x="0" y="1201532"/>
                    <a:pt x="0" y="1144768"/>
                  </a:cubicBezTo>
                  <a:lnTo>
                    <a:pt x="0" y="102781"/>
                  </a:lnTo>
                  <a:cubicBezTo>
                    <a:pt x="0" y="46017"/>
                    <a:pt x="46017" y="0"/>
                    <a:pt x="102781" y="0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23"/>
            <p:cNvSpPr txBox="1"/>
            <p:nvPr/>
          </p:nvSpPr>
          <p:spPr>
            <a:xfrm>
              <a:off x="0" y="47625"/>
              <a:ext cx="1011764" cy="11999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5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37" name="Google Shape;337;p23"/>
          <p:cNvGrpSpPr/>
          <p:nvPr/>
        </p:nvGrpSpPr>
        <p:grpSpPr>
          <a:xfrm>
            <a:off x="9294535" y="4624388"/>
            <a:ext cx="3841543" cy="4736786"/>
            <a:chOff x="0" y="0"/>
            <a:chExt cx="1011764" cy="1247549"/>
          </a:xfrm>
        </p:grpSpPr>
        <p:sp>
          <p:nvSpPr>
            <p:cNvPr id="338" name="Google Shape;338;p23"/>
            <p:cNvSpPr/>
            <p:nvPr/>
          </p:nvSpPr>
          <p:spPr>
            <a:xfrm>
              <a:off x="0" y="0"/>
              <a:ext cx="1011764" cy="1247549"/>
            </a:xfrm>
            <a:custGeom>
              <a:rect b="b" l="l" r="r" t="t"/>
              <a:pathLst>
                <a:path extrusionOk="0" h="1247549" w="1011764">
                  <a:moveTo>
                    <a:pt x="102781" y="0"/>
                  </a:moveTo>
                  <a:lnTo>
                    <a:pt x="908983" y="0"/>
                  </a:lnTo>
                  <a:cubicBezTo>
                    <a:pt x="936243" y="0"/>
                    <a:pt x="962385" y="10829"/>
                    <a:pt x="981661" y="30104"/>
                  </a:cubicBezTo>
                  <a:cubicBezTo>
                    <a:pt x="1000936" y="49379"/>
                    <a:pt x="1011764" y="75522"/>
                    <a:pt x="1011764" y="102781"/>
                  </a:cubicBezTo>
                  <a:lnTo>
                    <a:pt x="1011764" y="1144768"/>
                  </a:lnTo>
                  <a:cubicBezTo>
                    <a:pt x="1011764" y="1201532"/>
                    <a:pt x="965748" y="1247549"/>
                    <a:pt x="908983" y="1247549"/>
                  </a:cubicBezTo>
                  <a:lnTo>
                    <a:pt x="102781" y="1247549"/>
                  </a:lnTo>
                  <a:cubicBezTo>
                    <a:pt x="46017" y="1247549"/>
                    <a:pt x="0" y="1201532"/>
                    <a:pt x="0" y="1144768"/>
                  </a:cubicBezTo>
                  <a:lnTo>
                    <a:pt x="0" y="102781"/>
                  </a:lnTo>
                  <a:cubicBezTo>
                    <a:pt x="0" y="46017"/>
                    <a:pt x="46017" y="0"/>
                    <a:pt x="102781" y="0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23"/>
            <p:cNvSpPr txBox="1"/>
            <p:nvPr/>
          </p:nvSpPr>
          <p:spPr>
            <a:xfrm>
              <a:off x="0" y="47625"/>
              <a:ext cx="1011764" cy="11999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5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40" name="Google Shape;340;p23"/>
          <p:cNvGrpSpPr/>
          <p:nvPr/>
        </p:nvGrpSpPr>
        <p:grpSpPr>
          <a:xfrm>
            <a:off x="13402778" y="4624388"/>
            <a:ext cx="3841543" cy="4736786"/>
            <a:chOff x="0" y="0"/>
            <a:chExt cx="1011764" cy="1247549"/>
          </a:xfrm>
        </p:grpSpPr>
        <p:sp>
          <p:nvSpPr>
            <p:cNvPr id="341" name="Google Shape;341;p23"/>
            <p:cNvSpPr/>
            <p:nvPr/>
          </p:nvSpPr>
          <p:spPr>
            <a:xfrm>
              <a:off x="0" y="0"/>
              <a:ext cx="1011764" cy="1247549"/>
            </a:xfrm>
            <a:custGeom>
              <a:rect b="b" l="l" r="r" t="t"/>
              <a:pathLst>
                <a:path extrusionOk="0" h="1247549" w="1011764">
                  <a:moveTo>
                    <a:pt x="102781" y="0"/>
                  </a:moveTo>
                  <a:lnTo>
                    <a:pt x="908983" y="0"/>
                  </a:lnTo>
                  <a:cubicBezTo>
                    <a:pt x="936243" y="0"/>
                    <a:pt x="962385" y="10829"/>
                    <a:pt x="981661" y="30104"/>
                  </a:cubicBezTo>
                  <a:cubicBezTo>
                    <a:pt x="1000936" y="49379"/>
                    <a:pt x="1011764" y="75522"/>
                    <a:pt x="1011764" y="102781"/>
                  </a:cubicBezTo>
                  <a:lnTo>
                    <a:pt x="1011764" y="1144768"/>
                  </a:lnTo>
                  <a:cubicBezTo>
                    <a:pt x="1011764" y="1201532"/>
                    <a:pt x="965748" y="1247549"/>
                    <a:pt x="908983" y="1247549"/>
                  </a:cubicBezTo>
                  <a:lnTo>
                    <a:pt x="102781" y="1247549"/>
                  </a:lnTo>
                  <a:cubicBezTo>
                    <a:pt x="46017" y="1247549"/>
                    <a:pt x="0" y="1201532"/>
                    <a:pt x="0" y="1144768"/>
                  </a:cubicBezTo>
                  <a:lnTo>
                    <a:pt x="0" y="102781"/>
                  </a:lnTo>
                  <a:cubicBezTo>
                    <a:pt x="0" y="46017"/>
                    <a:pt x="46017" y="0"/>
                    <a:pt x="102781" y="0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23"/>
            <p:cNvSpPr txBox="1"/>
            <p:nvPr/>
          </p:nvSpPr>
          <p:spPr>
            <a:xfrm>
              <a:off x="0" y="47625"/>
              <a:ext cx="1011764" cy="11999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5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43" name="Google Shape;343;p23"/>
          <p:cNvSpPr txBox="1"/>
          <p:nvPr/>
        </p:nvSpPr>
        <p:spPr>
          <a:xfrm>
            <a:off x="1087574" y="4823778"/>
            <a:ext cx="3829377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Autor 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3"/>
          <p:cNvSpPr txBox="1"/>
          <p:nvPr/>
        </p:nvSpPr>
        <p:spPr>
          <a:xfrm>
            <a:off x="5186292" y="4823778"/>
            <a:ext cx="3813498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Autor 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3"/>
          <p:cNvSpPr txBox="1"/>
          <p:nvPr/>
        </p:nvSpPr>
        <p:spPr>
          <a:xfrm>
            <a:off x="9322581" y="4823778"/>
            <a:ext cx="3813498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Autor 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3"/>
          <p:cNvSpPr txBox="1"/>
          <p:nvPr/>
        </p:nvSpPr>
        <p:spPr>
          <a:xfrm>
            <a:off x="13445802" y="4823778"/>
            <a:ext cx="3813498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Autor 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3"/>
          <p:cNvSpPr/>
          <p:nvPr/>
        </p:nvSpPr>
        <p:spPr>
          <a:xfrm>
            <a:off x="16200000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4"/>
          <p:cNvSpPr txBox="1"/>
          <p:nvPr/>
        </p:nvSpPr>
        <p:spPr>
          <a:xfrm>
            <a:off x="1556600" y="1568725"/>
            <a:ext cx="122532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Desenvolvimento - Fundamentação teórica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4"/>
          <p:cNvSpPr txBox="1"/>
          <p:nvPr/>
        </p:nvSpPr>
        <p:spPr>
          <a:xfrm>
            <a:off x="1556593" y="2800350"/>
            <a:ext cx="14932800" cy="39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7">
                <a:latin typeface="Open Sans"/>
                <a:ea typeface="Open Sans"/>
                <a:cs typeface="Open Sans"/>
                <a:sym typeface="Open Sans"/>
              </a:rPr>
              <a:t>Procure fornecer uma compreensão sólida do conhecimento existente sobre o tema. Comece explicando por que ele é relevante e digno de estudo e apresente a importância do tópico para a área de pesquisa em questão. Defina, também, os conceitos-chave e os termos técnicos relevantes para o estudo. Apresente uma revisão da literatura, destacando os estudos conduzidos anteriormente por outros acadêmicos e relacionando seus principais resultados ao seu objeto de pesquisa. Se for pertinente, traga um breve contexto histórico do tema, mas seja objetivo e evite um resgate muito longo.</a:t>
            </a:r>
            <a:endParaRPr sz="2397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97"/>
              <a:buFont typeface="Arial"/>
              <a:buNone/>
            </a:pPr>
            <a:r>
              <a:rPr lang="en-US" sz="239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Não esqueça de citar as fontes!</a:t>
            </a:r>
            <a:endParaRPr sz="2397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t/>
            </a:r>
            <a:endParaRPr sz="2397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t/>
            </a:r>
            <a:endParaRPr b="0" i="0" sz="23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" name="Google Shape;354;p24"/>
          <p:cNvSpPr/>
          <p:nvPr/>
        </p:nvSpPr>
        <p:spPr>
          <a:xfrm rot="-5400000">
            <a:off x="-473251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24"/>
          <p:cNvSpPr/>
          <p:nvPr/>
        </p:nvSpPr>
        <p:spPr>
          <a:xfrm rot="-5400000">
            <a:off x="1018501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4"/>
          <p:cNvSpPr/>
          <p:nvPr/>
        </p:nvSpPr>
        <p:spPr>
          <a:xfrm rot="-5400000">
            <a:off x="2514517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4"/>
          <p:cNvSpPr/>
          <p:nvPr/>
        </p:nvSpPr>
        <p:spPr>
          <a:xfrm rot="-5400000">
            <a:off x="4010533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4"/>
          <p:cNvSpPr/>
          <p:nvPr/>
        </p:nvSpPr>
        <p:spPr>
          <a:xfrm rot="-5400000">
            <a:off x="5506548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24"/>
          <p:cNvSpPr/>
          <p:nvPr/>
        </p:nvSpPr>
        <p:spPr>
          <a:xfrm rot="-5400000">
            <a:off x="7002564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4"/>
          <p:cNvSpPr/>
          <p:nvPr/>
        </p:nvSpPr>
        <p:spPr>
          <a:xfrm>
            <a:off x="16200000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5"/>
          <p:cNvSpPr txBox="1"/>
          <p:nvPr/>
        </p:nvSpPr>
        <p:spPr>
          <a:xfrm>
            <a:off x="1556601" y="2751950"/>
            <a:ext cx="8049600" cy="76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Aborde as descobertas e os dados obtidos em sua pesquisa de forma clara e organizada. Entre os pontos a serem contemplados, estão a apresentação dos resultados, a descrição das observações, a análise dos dados e a relevância desses achados para resolver o problema de pesquisa. Sempre que possível, utilize tabelas, gráficos e figuras para facilitar a visualização. Não esqueça de citar as fontes!</a:t>
            </a:r>
            <a:endParaRPr sz="2397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t/>
            </a:r>
            <a:endParaRPr sz="2397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Estruture os seus resultados em tópicos e subtópicos que se relacionem com aqueles desenvolvidos no seu artigo. Não esqueça de ilustrar os principais pontos.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t/>
            </a:r>
            <a:endParaRPr b="0" i="0" sz="23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7"/>
              <a:buFont typeface="Arial"/>
              <a:buNone/>
            </a:pPr>
            <a:r>
              <a:rPr b="1" i="0" lang="en-US" sz="28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Tópico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93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7"/>
              <a:buFont typeface="Arial"/>
              <a:buNone/>
            </a:pPr>
            <a:r>
              <a:t/>
            </a:r>
            <a:endParaRPr b="1" i="0" sz="28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7"/>
              <a:buFont typeface="Arial"/>
              <a:buNone/>
            </a:pPr>
            <a:r>
              <a:rPr b="1" i="0" lang="en-US" sz="25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Subtópico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7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7"/>
              <a:buFont typeface="Arial"/>
              <a:buNone/>
            </a:pPr>
            <a:r>
              <a:t/>
            </a:r>
            <a:endParaRPr b="1" i="0" sz="25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6" name="Google Shape;366;p25"/>
          <p:cNvPicPr preferRelativeResize="0"/>
          <p:nvPr/>
        </p:nvPicPr>
        <p:blipFill rotWithShape="1">
          <a:blip r:embed="rId3">
            <a:alphaModFix/>
          </a:blip>
          <a:srcRect b="0" l="28685" r="28685" t="0"/>
          <a:stretch/>
        </p:blipFill>
        <p:spPr>
          <a:xfrm>
            <a:off x="9901638" y="1869297"/>
            <a:ext cx="6767222" cy="6186398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25"/>
          <p:cNvSpPr txBox="1"/>
          <p:nvPr/>
        </p:nvSpPr>
        <p:spPr>
          <a:xfrm>
            <a:off x="13264556" y="8204513"/>
            <a:ext cx="340430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0" i="0" lang="en-US" sz="12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Imagem 05. Descrição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9"/>
              <a:buFont typeface="Arial"/>
              <a:buNone/>
            </a:pPr>
            <a:r>
              <a:rPr b="0" i="0" lang="en-US" sz="12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Fonte: AUTOR,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25"/>
          <p:cNvSpPr/>
          <p:nvPr/>
        </p:nvSpPr>
        <p:spPr>
          <a:xfrm rot="-5400000">
            <a:off x="-473251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25"/>
          <p:cNvSpPr/>
          <p:nvPr/>
        </p:nvSpPr>
        <p:spPr>
          <a:xfrm rot="-5400000">
            <a:off x="1018501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25"/>
          <p:cNvSpPr/>
          <p:nvPr/>
        </p:nvSpPr>
        <p:spPr>
          <a:xfrm rot="-5400000">
            <a:off x="2514517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5"/>
          <p:cNvSpPr/>
          <p:nvPr/>
        </p:nvSpPr>
        <p:spPr>
          <a:xfrm rot="-5400000">
            <a:off x="4010533" y="8963766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25"/>
          <p:cNvSpPr/>
          <p:nvPr/>
        </p:nvSpPr>
        <p:spPr>
          <a:xfrm rot="-5400000">
            <a:off x="5506548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5"/>
          <p:cNvSpPr/>
          <p:nvPr/>
        </p:nvSpPr>
        <p:spPr>
          <a:xfrm rot="-5400000">
            <a:off x="7002564" y="8974852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5"/>
          <p:cNvSpPr/>
          <p:nvPr/>
        </p:nvSpPr>
        <p:spPr>
          <a:xfrm>
            <a:off x="16200000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5"/>
          <p:cNvSpPr txBox="1"/>
          <p:nvPr/>
        </p:nvSpPr>
        <p:spPr>
          <a:xfrm>
            <a:off x="1556600" y="1568725"/>
            <a:ext cx="122532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Desenvolvimento - Resultados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56685" y="2057400"/>
            <a:ext cx="6172200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26"/>
          <p:cNvSpPr txBox="1"/>
          <p:nvPr/>
        </p:nvSpPr>
        <p:spPr>
          <a:xfrm>
            <a:off x="12735061" y="4718774"/>
            <a:ext cx="161545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67%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26"/>
          <p:cNvSpPr txBox="1"/>
          <p:nvPr/>
        </p:nvSpPr>
        <p:spPr>
          <a:xfrm>
            <a:off x="1556593" y="3271367"/>
            <a:ext cx="8106000" cy="47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lang="en-US" sz="239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Interprete os resultados obtidos e relacione-os com a fundamentação teórica e com os objetivos da pesquisa. Indique se os achados confirmam ou contrariam estudos anteriores e apresente possíveis explicações para isso. Discuta, também, as implicações dos resultados: como eles contribuem para o campo de estudo e qual a sua relevância para a comunidade acadêmica ou para a sociedade em geral. Se for o caso, reconheça as limitações do estudo e sugira direções futuras de pesquisa.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t/>
            </a:r>
            <a:endParaRPr b="0" i="0" sz="239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3" name="Google Shape;383;p26"/>
          <p:cNvSpPr/>
          <p:nvPr/>
        </p:nvSpPr>
        <p:spPr>
          <a:xfrm>
            <a:off x="16200000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26"/>
          <p:cNvSpPr txBox="1"/>
          <p:nvPr/>
        </p:nvSpPr>
        <p:spPr>
          <a:xfrm>
            <a:off x="1556600" y="1568725"/>
            <a:ext cx="122532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Desenvolvimento - Discussões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7"/>
          <p:cNvSpPr txBox="1"/>
          <p:nvPr/>
        </p:nvSpPr>
        <p:spPr>
          <a:xfrm>
            <a:off x="3000203" y="2168043"/>
            <a:ext cx="84054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latin typeface="Open Sans"/>
                <a:ea typeface="Open Sans"/>
                <a:cs typeface="Open Sans"/>
                <a:sym typeface="Open Sans"/>
              </a:rPr>
              <a:t>Considerações finais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7"/>
          <p:cNvSpPr txBox="1"/>
          <p:nvPr/>
        </p:nvSpPr>
        <p:spPr>
          <a:xfrm>
            <a:off x="3000200" y="3475363"/>
            <a:ext cx="13114200" cy="4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lang="en-US" sz="2397">
                <a:latin typeface="Open Sans"/>
                <a:ea typeface="Open Sans"/>
                <a:cs typeface="Open Sans"/>
                <a:sym typeface="Open Sans"/>
              </a:rPr>
              <a:t>Resuma os principais pontos ou argumentos apresentados ao longo do trabalho. Responda, também, à questão de pesquisa/objetivos: se o seu trabalho foi escrito com uma questão de pesquisa ou objetivos definidos, certifique-se de fornecer uma resposta clara a essa pergunta ou indique o alcance dos objetivos propostos. Destaque como as evidências e análises apresentadas no estudo contribuíram para essa resposta. </a:t>
            </a:r>
            <a:endParaRPr sz="2397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lang="en-US" sz="2397">
                <a:latin typeface="Open Sans"/>
                <a:ea typeface="Open Sans"/>
                <a:cs typeface="Open Sans"/>
                <a:sym typeface="Open Sans"/>
              </a:rPr>
              <a:t>Discuta as implicações dos resultados ou conclusões do seu trabalho. Como eles contribuem para o campo de estudo? Qual é a sua relevância para a comunidade acadêmica ou para a sociedade em geral? Encerre a conclusão com uma declaração final que recapitule a importância do seu trabalho e sugira possíveis direções futuras de pesquisa relacionadas ao tema.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27"/>
          <p:cNvSpPr/>
          <p:nvPr/>
        </p:nvSpPr>
        <p:spPr>
          <a:xfrm>
            <a:off x="0" y="149175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7"/>
          <p:cNvSpPr/>
          <p:nvPr/>
        </p:nvSpPr>
        <p:spPr>
          <a:xfrm>
            <a:off x="0" y="298588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27"/>
          <p:cNvSpPr/>
          <p:nvPr/>
        </p:nvSpPr>
        <p:spPr>
          <a:xfrm>
            <a:off x="0" y="448002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27"/>
          <p:cNvSpPr/>
          <p:nvPr/>
        </p:nvSpPr>
        <p:spPr>
          <a:xfrm>
            <a:off x="0" y="597416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27"/>
          <p:cNvSpPr/>
          <p:nvPr/>
        </p:nvSpPr>
        <p:spPr>
          <a:xfrm>
            <a:off x="0" y="746829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27"/>
          <p:cNvSpPr/>
          <p:nvPr/>
        </p:nvSpPr>
        <p:spPr>
          <a:xfrm>
            <a:off x="16200000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8"/>
          <p:cNvSpPr txBox="1"/>
          <p:nvPr/>
        </p:nvSpPr>
        <p:spPr>
          <a:xfrm>
            <a:off x="1533258" y="2234841"/>
            <a:ext cx="8405467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Recomendações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28"/>
          <p:cNvSpPr txBox="1"/>
          <p:nvPr/>
        </p:nvSpPr>
        <p:spPr>
          <a:xfrm>
            <a:off x="1533258" y="3470551"/>
            <a:ext cx="7745752" cy="1076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Se, a partir da sua pesquisa, surgirem recomendações, liste-as aqui, tomando o cuidado de explicar o motivo de serem importantes.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28"/>
          <p:cNvSpPr txBox="1"/>
          <p:nvPr/>
        </p:nvSpPr>
        <p:spPr>
          <a:xfrm>
            <a:off x="1533258" y="5251726"/>
            <a:ext cx="7745752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1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Recomendação 01:</a:t>
            </a: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inserir comentário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28"/>
          <p:cNvSpPr txBox="1"/>
          <p:nvPr/>
        </p:nvSpPr>
        <p:spPr>
          <a:xfrm>
            <a:off x="1533258" y="6513830"/>
            <a:ext cx="8405467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1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Recomendação 02: </a:t>
            </a: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comentário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28"/>
          <p:cNvSpPr txBox="1"/>
          <p:nvPr/>
        </p:nvSpPr>
        <p:spPr>
          <a:xfrm>
            <a:off x="1533258" y="7775934"/>
            <a:ext cx="8405467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1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Recomendação 03:</a:t>
            </a: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inserir comentário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28"/>
          <p:cNvSpPr/>
          <p:nvPr/>
        </p:nvSpPr>
        <p:spPr>
          <a:xfrm>
            <a:off x="16988270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28"/>
          <p:cNvSpPr/>
          <p:nvPr/>
        </p:nvSpPr>
        <p:spPr>
          <a:xfrm>
            <a:off x="15536758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28"/>
          <p:cNvSpPr/>
          <p:nvPr/>
        </p:nvSpPr>
        <p:spPr>
          <a:xfrm>
            <a:off x="12632497" y="-1193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28"/>
          <p:cNvSpPr/>
          <p:nvPr/>
        </p:nvSpPr>
        <p:spPr>
          <a:xfrm>
            <a:off x="14084627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28"/>
          <p:cNvSpPr/>
          <p:nvPr/>
        </p:nvSpPr>
        <p:spPr>
          <a:xfrm>
            <a:off x="11180367" y="-1193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28"/>
          <p:cNvSpPr/>
          <p:nvPr/>
        </p:nvSpPr>
        <p:spPr>
          <a:xfrm>
            <a:off x="16988579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28"/>
          <p:cNvSpPr/>
          <p:nvPr/>
        </p:nvSpPr>
        <p:spPr>
          <a:xfrm>
            <a:off x="15537067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28"/>
          <p:cNvSpPr/>
          <p:nvPr/>
        </p:nvSpPr>
        <p:spPr>
          <a:xfrm>
            <a:off x="12632806" y="150311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28"/>
          <p:cNvSpPr/>
          <p:nvPr/>
        </p:nvSpPr>
        <p:spPr>
          <a:xfrm>
            <a:off x="14084936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8"/>
          <p:cNvSpPr/>
          <p:nvPr/>
        </p:nvSpPr>
        <p:spPr>
          <a:xfrm>
            <a:off x="11180676" y="150311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8"/>
          <p:cNvSpPr/>
          <p:nvPr/>
        </p:nvSpPr>
        <p:spPr>
          <a:xfrm>
            <a:off x="16988888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28"/>
          <p:cNvSpPr/>
          <p:nvPr/>
        </p:nvSpPr>
        <p:spPr>
          <a:xfrm>
            <a:off x="15537376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28"/>
          <p:cNvSpPr/>
          <p:nvPr/>
        </p:nvSpPr>
        <p:spPr>
          <a:xfrm>
            <a:off x="12633115" y="300985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28"/>
          <p:cNvSpPr/>
          <p:nvPr/>
        </p:nvSpPr>
        <p:spPr>
          <a:xfrm>
            <a:off x="14085246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28"/>
          <p:cNvSpPr/>
          <p:nvPr/>
        </p:nvSpPr>
        <p:spPr>
          <a:xfrm>
            <a:off x="11180985" y="300985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8"/>
          <p:cNvSpPr/>
          <p:nvPr/>
        </p:nvSpPr>
        <p:spPr>
          <a:xfrm>
            <a:off x="16988888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8"/>
          <p:cNvSpPr/>
          <p:nvPr/>
        </p:nvSpPr>
        <p:spPr>
          <a:xfrm>
            <a:off x="15537376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8"/>
          <p:cNvSpPr/>
          <p:nvPr/>
        </p:nvSpPr>
        <p:spPr>
          <a:xfrm>
            <a:off x="12633115" y="451658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28"/>
          <p:cNvSpPr/>
          <p:nvPr/>
        </p:nvSpPr>
        <p:spPr>
          <a:xfrm>
            <a:off x="14085246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28"/>
          <p:cNvSpPr/>
          <p:nvPr/>
        </p:nvSpPr>
        <p:spPr>
          <a:xfrm>
            <a:off x="11180985" y="451658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28"/>
          <p:cNvSpPr/>
          <p:nvPr/>
        </p:nvSpPr>
        <p:spPr>
          <a:xfrm>
            <a:off x="16989197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28"/>
          <p:cNvSpPr/>
          <p:nvPr/>
        </p:nvSpPr>
        <p:spPr>
          <a:xfrm>
            <a:off x="15537685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28"/>
          <p:cNvSpPr/>
          <p:nvPr/>
        </p:nvSpPr>
        <p:spPr>
          <a:xfrm>
            <a:off x="12633424" y="602089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28"/>
          <p:cNvSpPr/>
          <p:nvPr/>
        </p:nvSpPr>
        <p:spPr>
          <a:xfrm>
            <a:off x="14085555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28"/>
          <p:cNvSpPr/>
          <p:nvPr/>
        </p:nvSpPr>
        <p:spPr>
          <a:xfrm>
            <a:off x="11181294" y="602089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28"/>
          <p:cNvSpPr/>
          <p:nvPr/>
        </p:nvSpPr>
        <p:spPr>
          <a:xfrm>
            <a:off x="16989506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28"/>
          <p:cNvSpPr/>
          <p:nvPr/>
        </p:nvSpPr>
        <p:spPr>
          <a:xfrm>
            <a:off x="15537994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28"/>
          <p:cNvSpPr/>
          <p:nvPr/>
        </p:nvSpPr>
        <p:spPr>
          <a:xfrm>
            <a:off x="12633734" y="752762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28"/>
          <p:cNvSpPr/>
          <p:nvPr/>
        </p:nvSpPr>
        <p:spPr>
          <a:xfrm>
            <a:off x="14085864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28"/>
          <p:cNvSpPr/>
          <p:nvPr/>
        </p:nvSpPr>
        <p:spPr>
          <a:xfrm>
            <a:off x="11181603" y="752762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28"/>
          <p:cNvSpPr/>
          <p:nvPr/>
        </p:nvSpPr>
        <p:spPr>
          <a:xfrm>
            <a:off x="16988270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28"/>
          <p:cNvSpPr/>
          <p:nvPr/>
        </p:nvSpPr>
        <p:spPr>
          <a:xfrm>
            <a:off x="15536758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28"/>
          <p:cNvSpPr/>
          <p:nvPr/>
        </p:nvSpPr>
        <p:spPr>
          <a:xfrm>
            <a:off x="12632497" y="896124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28"/>
          <p:cNvSpPr/>
          <p:nvPr/>
        </p:nvSpPr>
        <p:spPr>
          <a:xfrm>
            <a:off x="14084627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28"/>
          <p:cNvSpPr/>
          <p:nvPr/>
        </p:nvSpPr>
        <p:spPr>
          <a:xfrm>
            <a:off x="11180367" y="896124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28"/>
          <p:cNvSpPr/>
          <p:nvPr/>
        </p:nvSpPr>
        <p:spPr>
          <a:xfrm>
            <a:off x="404889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5E5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9"/>
          <p:cNvSpPr txBox="1"/>
          <p:nvPr/>
        </p:nvSpPr>
        <p:spPr>
          <a:xfrm>
            <a:off x="3000203" y="2168043"/>
            <a:ext cx="8405467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Referências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29"/>
          <p:cNvSpPr txBox="1"/>
          <p:nvPr/>
        </p:nvSpPr>
        <p:spPr>
          <a:xfrm>
            <a:off x="3000203" y="3475411"/>
            <a:ext cx="13114332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7"/>
              <a:buFont typeface="Arial"/>
              <a:buNone/>
            </a:pPr>
            <a:r>
              <a:rPr b="0" i="0" lang="en-US" sz="239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Insira aqui suas referências seguindo as normas da ABNT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29"/>
          <p:cNvSpPr/>
          <p:nvPr/>
        </p:nvSpPr>
        <p:spPr>
          <a:xfrm>
            <a:off x="0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29"/>
          <p:cNvSpPr/>
          <p:nvPr/>
        </p:nvSpPr>
        <p:spPr>
          <a:xfrm>
            <a:off x="0" y="149175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29"/>
          <p:cNvSpPr/>
          <p:nvPr/>
        </p:nvSpPr>
        <p:spPr>
          <a:xfrm>
            <a:off x="0" y="298588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29"/>
          <p:cNvSpPr/>
          <p:nvPr/>
        </p:nvSpPr>
        <p:spPr>
          <a:xfrm>
            <a:off x="0" y="448002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29"/>
          <p:cNvSpPr/>
          <p:nvPr/>
        </p:nvSpPr>
        <p:spPr>
          <a:xfrm>
            <a:off x="0" y="597416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29"/>
          <p:cNvSpPr/>
          <p:nvPr/>
        </p:nvSpPr>
        <p:spPr>
          <a:xfrm>
            <a:off x="0" y="746829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29"/>
          <p:cNvSpPr/>
          <p:nvPr/>
        </p:nvSpPr>
        <p:spPr>
          <a:xfrm>
            <a:off x="0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29"/>
          <p:cNvSpPr/>
          <p:nvPr/>
        </p:nvSpPr>
        <p:spPr>
          <a:xfrm>
            <a:off x="16200000" y="360000"/>
            <a:ext cx="1735324" cy="552411"/>
          </a:xfrm>
          <a:custGeom>
            <a:rect b="b" l="l" r="r" t="t"/>
            <a:pathLst>
              <a:path extrusionOk="0" h="552411" w="1735324">
                <a:moveTo>
                  <a:pt x="0" y="0"/>
                </a:moveTo>
                <a:lnTo>
                  <a:pt x="1735324" y="0"/>
                </a:lnTo>
                <a:lnTo>
                  <a:pt x="1735324" y="552411"/>
                </a:lnTo>
                <a:lnTo>
                  <a:pt x="0" y="552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0000"/>
            </a:gs>
            <a:gs pos="100000">
              <a:srgbClr val="8D0F49"/>
            </a:gs>
          </a:gsLst>
          <a:lin ang="0" scaled="0"/>
        </a:gra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0"/>
          <p:cNvSpPr/>
          <p:nvPr/>
        </p:nvSpPr>
        <p:spPr>
          <a:xfrm>
            <a:off x="-5902000" y="3534427"/>
            <a:ext cx="13861401" cy="3218146"/>
          </a:xfrm>
          <a:custGeom>
            <a:rect b="b" l="l" r="r" t="t"/>
            <a:pathLst>
              <a:path extrusionOk="0" h="3218146" w="13861401">
                <a:moveTo>
                  <a:pt x="0" y="0"/>
                </a:moveTo>
                <a:lnTo>
                  <a:pt x="13861400" y="0"/>
                </a:lnTo>
                <a:lnTo>
                  <a:pt x="13861400" y="3218146"/>
                </a:lnTo>
                <a:lnTo>
                  <a:pt x="0" y="32181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30"/>
          <p:cNvSpPr txBox="1"/>
          <p:nvPr/>
        </p:nvSpPr>
        <p:spPr>
          <a:xfrm>
            <a:off x="1028700" y="4718422"/>
            <a:ext cx="4890366" cy="1007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4"/>
              <a:buFont typeface="Arial"/>
              <a:buNone/>
            </a:pPr>
            <a:r>
              <a:rPr b="1" i="0" lang="en-US" sz="7704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Obrigado!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30"/>
          <p:cNvSpPr txBox="1"/>
          <p:nvPr/>
        </p:nvSpPr>
        <p:spPr>
          <a:xfrm>
            <a:off x="1028700" y="8773813"/>
            <a:ext cx="418853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7"/>
              <a:buFont typeface="Arial"/>
              <a:buNone/>
            </a:pPr>
            <a:r>
              <a:rPr b="0" i="0" lang="en-US" sz="13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Desenvolvido pela Comissão Organizadora do Encontro de Iniciação Científica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30"/>
          <p:cNvSpPr/>
          <p:nvPr/>
        </p:nvSpPr>
        <p:spPr>
          <a:xfrm>
            <a:off x="1028700" y="985563"/>
            <a:ext cx="1586374" cy="504996"/>
          </a:xfrm>
          <a:custGeom>
            <a:rect b="b" l="l" r="r" t="t"/>
            <a:pathLst>
              <a:path extrusionOk="0" h="504996" w="1586374">
                <a:moveTo>
                  <a:pt x="0" y="0"/>
                </a:moveTo>
                <a:lnTo>
                  <a:pt x="1586374" y="0"/>
                </a:lnTo>
                <a:lnTo>
                  <a:pt x="1586374" y="504996"/>
                </a:lnTo>
                <a:lnTo>
                  <a:pt x="0" y="5049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30"/>
          <p:cNvSpPr/>
          <p:nvPr/>
        </p:nvSpPr>
        <p:spPr>
          <a:xfrm>
            <a:off x="16988270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30"/>
          <p:cNvSpPr/>
          <p:nvPr/>
        </p:nvSpPr>
        <p:spPr>
          <a:xfrm>
            <a:off x="15536758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30"/>
          <p:cNvSpPr/>
          <p:nvPr/>
        </p:nvSpPr>
        <p:spPr>
          <a:xfrm>
            <a:off x="12632497" y="-1193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30"/>
          <p:cNvSpPr/>
          <p:nvPr/>
        </p:nvSpPr>
        <p:spPr>
          <a:xfrm>
            <a:off x="14084627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30"/>
          <p:cNvSpPr/>
          <p:nvPr/>
        </p:nvSpPr>
        <p:spPr>
          <a:xfrm>
            <a:off x="16988579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30"/>
          <p:cNvSpPr/>
          <p:nvPr/>
        </p:nvSpPr>
        <p:spPr>
          <a:xfrm>
            <a:off x="15537067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30"/>
          <p:cNvSpPr/>
          <p:nvPr/>
        </p:nvSpPr>
        <p:spPr>
          <a:xfrm>
            <a:off x="12632806" y="150311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30"/>
          <p:cNvSpPr/>
          <p:nvPr/>
        </p:nvSpPr>
        <p:spPr>
          <a:xfrm>
            <a:off x="14084936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30"/>
          <p:cNvSpPr/>
          <p:nvPr/>
        </p:nvSpPr>
        <p:spPr>
          <a:xfrm>
            <a:off x="16988888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30"/>
          <p:cNvSpPr/>
          <p:nvPr/>
        </p:nvSpPr>
        <p:spPr>
          <a:xfrm>
            <a:off x="15537376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30"/>
          <p:cNvSpPr/>
          <p:nvPr/>
        </p:nvSpPr>
        <p:spPr>
          <a:xfrm>
            <a:off x="12633115" y="300985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30"/>
          <p:cNvSpPr/>
          <p:nvPr/>
        </p:nvSpPr>
        <p:spPr>
          <a:xfrm>
            <a:off x="14085246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30"/>
          <p:cNvSpPr/>
          <p:nvPr/>
        </p:nvSpPr>
        <p:spPr>
          <a:xfrm>
            <a:off x="16988888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30"/>
          <p:cNvSpPr/>
          <p:nvPr/>
        </p:nvSpPr>
        <p:spPr>
          <a:xfrm>
            <a:off x="15537376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30"/>
          <p:cNvSpPr/>
          <p:nvPr/>
        </p:nvSpPr>
        <p:spPr>
          <a:xfrm>
            <a:off x="12633115" y="451658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30"/>
          <p:cNvSpPr/>
          <p:nvPr/>
        </p:nvSpPr>
        <p:spPr>
          <a:xfrm>
            <a:off x="14085246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30"/>
          <p:cNvSpPr/>
          <p:nvPr/>
        </p:nvSpPr>
        <p:spPr>
          <a:xfrm>
            <a:off x="16989197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30"/>
          <p:cNvSpPr/>
          <p:nvPr/>
        </p:nvSpPr>
        <p:spPr>
          <a:xfrm>
            <a:off x="15537685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30"/>
          <p:cNvSpPr/>
          <p:nvPr/>
        </p:nvSpPr>
        <p:spPr>
          <a:xfrm>
            <a:off x="12633424" y="602089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30"/>
          <p:cNvSpPr/>
          <p:nvPr/>
        </p:nvSpPr>
        <p:spPr>
          <a:xfrm>
            <a:off x="14085555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30"/>
          <p:cNvSpPr/>
          <p:nvPr/>
        </p:nvSpPr>
        <p:spPr>
          <a:xfrm>
            <a:off x="16989506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30"/>
          <p:cNvSpPr/>
          <p:nvPr/>
        </p:nvSpPr>
        <p:spPr>
          <a:xfrm>
            <a:off x="15537994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30"/>
          <p:cNvSpPr/>
          <p:nvPr/>
        </p:nvSpPr>
        <p:spPr>
          <a:xfrm>
            <a:off x="12633734" y="752762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30"/>
          <p:cNvSpPr/>
          <p:nvPr/>
        </p:nvSpPr>
        <p:spPr>
          <a:xfrm>
            <a:off x="14085864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30"/>
          <p:cNvSpPr/>
          <p:nvPr/>
        </p:nvSpPr>
        <p:spPr>
          <a:xfrm>
            <a:off x="16988270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30"/>
          <p:cNvSpPr/>
          <p:nvPr/>
        </p:nvSpPr>
        <p:spPr>
          <a:xfrm>
            <a:off x="15536758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30"/>
          <p:cNvSpPr/>
          <p:nvPr/>
        </p:nvSpPr>
        <p:spPr>
          <a:xfrm>
            <a:off x="12632497" y="896124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30"/>
          <p:cNvSpPr/>
          <p:nvPr/>
        </p:nvSpPr>
        <p:spPr>
          <a:xfrm>
            <a:off x="14084627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0000"/>
            </a:gs>
            <a:gs pos="100000">
              <a:srgbClr val="8D0F49"/>
            </a:gs>
          </a:gsLst>
          <a:lin ang="0" scaled="0"/>
        </a:gra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1"/>
          <p:cNvSpPr/>
          <p:nvPr/>
        </p:nvSpPr>
        <p:spPr>
          <a:xfrm>
            <a:off x="-5902000" y="3534427"/>
            <a:ext cx="13861401" cy="3218146"/>
          </a:xfrm>
          <a:custGeom>
            <a:rect b="b" l="l" r="r" t="t"/>
            <a:pathLst>
              <a:path extrusionOk="0" h="3218146" w="13861401">
                <a:moveTo>
                  <a:pt x="0" y="0"/>
                </a:moveTo>
                <a:lnTo>
                  <a:pt x="13861400" y="0"/>
                </a:lnTo>
                <a:lnTo>
                  <a:pt x="13861400" y="3218146"/>
                </a:lnTo>
                <a:lnTo>
                  <a:pt x="0" y="32181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31"/>
          <p:cNvSpPr txBox="1"/>
          <p:nvPr/>
        </p:nvSpPr>
        <p:spPr>
          <a:xfrm>
            <a:off x="1028700" y="4718422"/>
            <a:ext cx="4890366" cy="1007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4"/>
              <a:buFont typeface="Arial"/>
              <a:buNone/>
            </a:pPr>
            <a:r>
              <a:rPr b="1" i="0" lang="en-US" sz="7704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Obrigada!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31"/>
          <p:cNvSpPr txBox="1"/>
          <p:nvPr/>
        </p:nvSpPr>
        <p:spPr>
          <a:xfrm>
            <a:off x="1028700" y="8773813"/>
            <a:ext cx="418853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7"/>
              <a:buFont typeface="Arial"/>
              <a:buNone/>
            </a:pPr>
            <a:r>
              <a:rPr b="0" i="0" lang="en-US" sz="139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Desenvolvido pela Comissão Organizadora do Encontro de Iniciação Científica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31"/>
          <p:cNvSpPr/>
          <p:nvPr/>
        </p:nvSpPr>
        <p:spPr>
          <a:xfrm>
            <a:off x="1028700" y="985563"/>
            <a:ext cx="1586374" cy="504996"/>
          </a:xfrm>
          <a:custGeom>
            <a:rect b="b" l="l" r="r" t="t"/>
            <a:pathLst>
              <a:path extrusionOk="0" h="504996" w="1586374">
                <a:moveTo>
                  <a:pt x="0" y="0"/>
                </a:moveTo>
                <a:lnTo>
                  <a:pt x="1586374" y="0"/>
                </a:lnTo>
                <a:lnTo>
                  <a:pt x="1586374" y="504996"/>
                </a:lnTo>
                <a:lnTo>
                  <a:pt x="0" y="5049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31"/>
          <p:cNvSpPr/>
          <p:nvPr/>
        </p:nvSpPr>
        <p:spPr>
          <a:xfrm>
            <a:off x="16988270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31"/>
          <p:cNvSpPr/>
          <p:nvPr/>
        </p:nvSpPr>
        <p:spPr>
          <a:xfrm>
            <a:off x="15536758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31"/>
          <p:cNvSpPr/>
          <p:nvPr/>
        </p:nvSpPr>
        <p:spPr>
          <a:xfrm>
            <a:off x="12632497" y="-1193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31"/>
          <p:cNvSpPr/>
          <p:nvPr/>
        </p:nvSpPr>
        <p:spPr>
          <a:xfrm>
            <a:off x="14084627" y="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31"/>
          <p:cNvSpPr/>
          <p:nvPr/>
        </p:nvSpPr>
        <p:spPr>
          <a:xfrm>
            <a:off x="16988579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31"/>
          <p:cNvSpPr/>
          <p:nvPr/>
        </p:nvSpPr>
        <p:spPr>
          <a:xfrm>
            <a:off x="15537067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31"/>
          <p:cNvSpPr/>
          <p:nvPr/>
        </p:nvSpPr>
        <p:spPr>
          <a:xfrm>
            <a:off x="12632806" y="150311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31"/>
          <p:cNvSpPr/>
          <p:nvPr/>
        </p:nvSpPr>
        <p:spPr>
          <a:xfrm>
            <a:off x="14084936" y="1504310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31"/>
          <p:cNvSpPr/>
          <p:nvPr/>
        </p:nvSpPr>
        <p:spPr>
          <a:xfrm>
            <a:off x="16988888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31"/>
          <p:cNvSpPr/>
          <p:nvPr/>
        </p:nvSpPr>
        <p:spPr>
          <a:xfrm>
            <a:off x="15537376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31"/>
          <p:cNvSpPr/>
          <p:nvPr/>
        </p:nvSpPr>
        <p:spPr>
          <a:xfrm>
            <a:off x="12633115" y="300985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31"/>
          <p:cNvSpPr/>
          <p:nvPr/>
        </p:nvSpPr>
        <p:spPr>
          <a:xfrm>
            <a:off x="14085246" y="301104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31"/>
          <p:cNvSpPr/>
          <p:nvPr/>
        </p:nvSpPr>
        <p:spPr>
          <a:xfrm>
            <a:off x="16988888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31"/>
          <p:cNvSpPr/>
          <p:nvPr/>
        </p:nvSpPr>
        <p:spPr>
          <a:xfrm>
            <a:off x="15537376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31"/>
          <p:cNvSpPr/>
          <p:nvPr/>
        </p:nvSpPr>
        <p:spPr>
          <a:xfrm>
            <a:off x="12633115" y="451658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31"/>
          <p:cNvSpPr/>
          <p:nvPr/>
        </p:nvSpPr>
        <p:spPr>
          <a:xfrm>
            <a:off x="14085246" y="451777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31"/>
          <p:cNvSpPr/>
          <p:nvPr/>
        </p:nvSpPr>
        <p:spPr>
          <a:xfrm>
            <a:off x="16989197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31"/>
          <p:cNvSpPr/>
          <p:nvPr/>
        </p:nvSpPr>
        <p:spPr>
          <a:xfrm>
            <a:off x="15537685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31"/>
          <p:cNvSpPr/>
          <p:nvPr/>
        </p:nvSpPr>
        <p:spPr>
          <a:xfrm>
            <a:off x="12633424" y="6020895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31"/>
          <p:cNvSpPr/>
          <p:nvPr/>
        </p:nvSpPr>
        <p:spPr>
          <a:xfrm>
            <a:off x="14085555" y="6022087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31"/>
          <p:cNvSpPr/>
          <p:nvPr/>
        </p:nvSpPr>
        <p:spPr>
          <a:xfrm>
            <a:off x="16989506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31"/>
          <p:cNvSpPr/>
          <p:nvPr/>
        </p:nvSpPr>
        <p:spPr>
          <a:xfrm>
            <a:off x="15537994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31"/>
          <p:cNvSpPr/>
          <p:nvPr/>
        </p:nvSpPr>
        <p:spPr>
          <a:xfrm>
            <a:off x="12633734" y="7527628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31"/>
          <p:cNvSpPr/>
          <p:nvPr/>
        </p:nvSpPr>
        <p:spPr>
          <a:xfrm>
            <a:off x="14085864" y="752882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31"/>
          <p:cNvSpPr/>
          <p:nvPr/>
        </p:nvSpPr>
        <p:spPr>
          <a:xfrm>
            <a:off x="16988270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31"/>
          <p:cNvSpPr/>
          <p:nvPr/>
        </p:nvSpPr>
        <p:spPr>
          <a:xfrm>
            <a:off x="15536758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31"/>
          <p:cNvSpPr/>
          <p:nvPr/>
        </p:nvSpPr>
        <p:spPr>
          <a:xfrm>
            <a:off x="12632497" y="8961241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0" y="0"/>
                </a:lnTo>
                <a:lnTo>
                  <a:pt x="1299730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31"/>
          <p:cNvSpPr/>
          <p:nvPr/>
        </p:nvSpPr>
        <p:spPr>
          <a:xfrm>
            <a:off x="14084627" y="8962434"/>
            <a:ext cx="1299730" cy="1324566"/>
          </a:xfrm>
          <a:custGeom>
            <a:rect b="b" l="l" r="r" t="t"/>
            <a:pathLst>
              <a:path extrusionOk="0" h="1324566" w="1299730">
                <a:moveTo>
                  <a:pt x="0" y="0"/>
                </a:moveTo>
                <a:lnTo>
                  <a:pt x="1299731" y="0"/>
                </a:lnTo>
                <a:lnTo>
                  <a:pt x="1299731" y="1324566"/>
                </a:lnTo>
                <a:lnTo>
                  <a:pt x="0" y="1324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