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ptos 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7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30806" cy="10311336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 rot="5400000">
            <a:off x="5394666" y="343284"/>
            <a:ext cx="7498668" cy="18832271"/>
          </a:xfrm>
          <a:custGeom>
            <a:avLst/>
            <a:gdLst/>
            <a:ahLst/>
            <a:cxnLst/>
            <a:rect l="l" t="t" r="r" b="b"/>
            <a:pathLst>
              <a:path w="7498668" h="18832271">
                <a:moveTo>
                  <a:pt x="0" y="0"/>
                </a:moveTo>
                <a:lnTo>
                  <a:pt x="7498668" y="0"/>
                </a:lnTo>
                <a:lnTo>
                  <a:pt x="7498668" y="18832271"/>
                </a:lnTo>
                <a:lnTo>
                  <a:pt x="0" y="188322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>
            <a:off x="1394231" y="3305327"/>
            <a:ext cx="15361920" cy="1234440"/>
            <a:chOff x="0" y="0"/>
            <a:chExt cx="20482560" cy="16459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482561" cy="1645920"/>
            </a:xfrm>
            <a:custGeom>
              <a:avLst/>
              <a:gdLst/>
              <a:ahLst/>
              <a:cxnLst/>
              <a:rect l="l" t="t" r="r" b="b"/>
              <a:pathLst>
                <a:path w="20482561" h="1645920">
                  <a:moveTo>
                    <a:pt x="0" y="0"/>
                  </a:moveTo>
                  <a:lnTo>
                    <a:pt x="20482561" y="0"/>
                  </a:lnTo>
                  <a:lnTo>
                    <a:pt x="20482561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2480" b="-192480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0482560" cy="16459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0"/>
                </a:lnSpc>
              </a:pPr>
              <a:r>
                <a:rPr lang="en-US" sz="4500" b="1">
                  <a:solidFill>
                    <a:srgbClr val="142746"/>
                  </a:solidFill>
                  <a:latin typeface="Aptos Bold"/>
                  <a:ea typeface="Aptos Bold"/>
                  <a:cs typeface="Aptos Bold"/>
                  <a:sym typeface="Aptos Bold"/>
                </a:rPr>
                <a:t>TÍTULO DO TRABALHO CIENTÍFICO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40180" y="9749895"/>
            <a:ext cx="1540764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449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Juazeiro do Norte – CE | 2026</a:t>
            </a:r>
          </a:p>
        </p:txBody>
      </p:sp>
      <p:sp>
        <p:nvSpPr>
          <p:cNvPr id="9" name="Freeform 9"/>
          <p:cNvSpPr/>
          <p:nvPr/>
        </p:nvSpPr>
        <p:spPr>
          <a:xfrm>
            <a:off x="15470440" y="126441"/>
            <a:ext cx="2419805" cy="2408777"/>
          </a:xfrm>
          <a:custGeom>
            <a:avLst/>
            <a:gdLst/>
            <a:ahLst/>
            <a:cxnLst/>
            <a:rect l="l" t="t" r="r" b="b"/>
            <a:pathLst>
              <a:path w="2419805" h="2408777">
                <a:moveTo>
                  <a:pt x="0" y="0"/>
                </a:moveTo>
                <a:lnTo>
                  <a:pt x="2419805" y="0"/>
                </a:lnTo>
                <a:lnTo>
                  <a:pt x="2419805" y="2408778"/>
                </a:lnTo>
                <a:lnTo>
                  <a:pt x="0" y="24087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1750419" y="4472483"/>
            <a:ext cx="14310360" cy="48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375E9E"/>
                </a:solidFill>
                <a:latin typeface="Aptos"/>
                <a:ea typeface="Aptos"/>
                <a:cs typeface="Aptos"/>
                <a:sym typeface="Aptos"/>
              </a:rPr>
              <a:t>Subtítulo (se houver)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84657" y="5302939"/>
            <a:ext cx="6841903" cy="1844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10253F"/>
                </a:solidFill>
                <a:latin typeface="Aptos Bold"/>
                <a:ea typeface="Aptos Bold"/>
                <a:cs typeface="Aptos Bold"/>
                <a:sym typeface="Aptos Bold"/>
              </a:rPr>
              <a:t>Autor: </a:t>
            </a:r>
            <a:r>
              <a:rPr lang="en-US" sz="2400">
                <a:solidFill>
                  <a:srgbClr val="10253F"/>
                </a:solidFill>
                <a:latin typeface="Aptos"/>
                <a:ea typeface="Aptos"/>
                <a:cs typeface="Aptos"/>
                <a:sym typeface="Aptos"/>
              </a:rPr>
              <a:t>Nome completo</a:t>
            </a:r>
          </a:p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10253F"/>
                </a:solidFill>
                <a:latin typeface="Aptos Bold"/>
                <a:ea typeface="Aptos Bold"/>
                <a:cs typeface="Aptos Bold"/>
                <a:sym typeface="Aptos Bold"/>
              </a:rPr>
              <a:t>Coautor 1: </a:t>
            </a:r>
            <a:r>
              <a:rPr lang="en-US" sz="2400">
                <a:solidFill>
                  <a:srgbClr val="10253F"/>
                </a:solidFill>
                <a:latin typeface="Aptos"/>
                <a:ea typeface="Aptos"/>
                <a:cs typeface="Aptos"/>
                <a:sym typeface="Aptos"/>
              </a:rPr>
              <a:t>Nome completo</a:t>
            </a:r>
          </a:p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10253F"/>
                </a:solidFill>
                <a:latin typeface="Aptos Bold"/>
                <a:ea typeface="Aptos Bold"/>
                <a:cs typeface="Aptos Bold"/>
                <a:sym typeface="Aptos Bold"/>
              </a:rPr>
              <a:t>Coautor 2: </a:t>
            </a:r>
            <a:r>
              <a:rPr lang="en-US" sz="2400">
                <a:solidFill>
                  <a:srgbClr val="10253F"/>
                </a:solidFill>
                <a:latin typeface="Aptos"/>
                <a:ea typeface="Aptos"/>
                <a:cs typeface="Aptos"/>
                <a:sym typeface="Aptos"/>
              </a:rPr>
              <a:t>Nome completo</a:t>
            </a:r>
          </a:p>
          <a:p>
            <a:pPr algn="ctr">
              <a:lnSpc>
                <a:spcPts val="3456"/>
              </a:lnSpc>
            </a:pPr>
            <a:r>
              <a:rPr lang="en-US" sz="2400" b="1">
                <a:solidFill>
                  <a:srgbClr val="10253F"/>
                </a:solidFill>
                <a:latin typeface="Aptos Bold"/>
                <a:ea typeface="Aptos Bold"/>
                <a:cs typeface="Aptos Bold"/>
                <a:sym typeface="Aptos Bold"/>
              </a:rPr>
              <a:t>Orientador: </a:t>
            </a:r>
            <a:r>
              <a:rPr lang="en-US" sz="2400">
                <a:solidFill>
                  <a:srgbClr val="10253F"/>
                </a:solidFill>
                <a:latin typeface="Aptos"/>
                <a:ea typeface="Aptos"/>
                <a:cs typeface="Aptos"/>
                <a:sym typeface="Aptos"/>
              </a:rPr>
              <a:t>Nome completo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47431" y="9258300"/>
            <a:ext cx="3005976" cy="956906"/>
            <a:chOff x="0" y="0"/>
            <a:chExt cx="2115160" cy="67332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15185" cy="673354"/>
            </a:xfrm>
            <a:custGeom>
              <a:avLst/>
              <a:gdLst/>
              <a:ahLst/>
              <a:cxnLst/>
              <a:rect l="l" t="t" r="r" b="b"/>
              <a:pathLst>
                <a:path w="2115185" h="673354">
                  <a:moveTo>
                    <a:pt x="0" y="0"/>
                  </a:moveTo>
                  <a:lnTo>
                    <a:pt x="2115185" y="0"/>
                  </a:lnTo>
                  <a:lnTo>
                    <a:pt x="2115185" y="673354"/>
                  </a:lnTo>
                  <a:lnTo>
                    <a:pt x="0" y="673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41" r="1" b="-13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973"/>
            <a:ext cx="18401727" cy="10351230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38428" y="3236976"/>
            <a:ext cx="1577340" cy="75438"/>
            <a:chOff x="0" y="0"/>
            <a:chExt cx="2103120" cy="100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" cy="100584"/>
            </a:xfrm>
            <a:custGeom>
              <a:avLst/>
              <a:gdLst/>
              <a:ahLst/>
              <a:cxnLst/>
              <a:rect l="l" t="t" r="r" b="b"/>
              <a:pathLst>
                <a:path w="2103120" h="100584">
                  <a:moveTo>
                    <a:pt x="0" y="0"/>
                  </a:moveTo>
                  <a:lnTo>
                    <a:pt x="2103120" y="0"/>
                  </a:lnTo>
                  <a:lnTo>
                    <a:pt x="2103120" y="100584"/>
                  </a:lnTo>
                  <a:lnTo>
                    <a:pt x="0" y="100584"/>
                  </a:lnTo>
                  <a:close/>
                </a:path>
              </a:pathLst>
            </a:custGeom>
            <a:solidFill>
              <a:srgbClr val="4B77BE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735" y="9345111"/>
            <a:ext cx="2602982" cy="828618"/>
            <a:chOff x="0" y="0"/>
            <a:chExt cx="3470643" cy="11048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656" cy="1104773"/>
            </a:xfrm>
            <a:custGeom>
              <a:avLst/>
              <a:gdLst/>
              <a:ahLst/>
              <a:cxnLst/>
              <a:rect l="l" t="t" r="r" b="b"/>
              <a:pathLst>
                <a:path w="3470656" h="1104773">
                  <a:moveTo>
                    <a:pt x="0" y="0"/>
                  </a:moveTo>
                  <a:lnTo>
                    <a:pt x="3470656" y="0"/>
                  </a:lnTo>
                  <a:lnTo>
                    <a:pt x="3470656" y="1104773"/>
                  </a:lnTo>
                  <a:lnTo>
                    <a:pt x="0" y="1104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1" b="-14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97887" y="3581186"/>
            <a:ext cx="3756765" cy="5677114"/>
            <a:chOff x="0" y="0"/>
            <a:chExt cx="582021" cy="8795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2021" cy="879533"/>
            </a:xfrm>
            <a:custGeom>
              <a:avLst/>
              <a:gdLst/>
              <a:ahLst/>
              <a:cxnLst/>
              <a:rect l="l" t="t" r="r" b="b"/>
              <a:pathLst>
                <a:path w="582021" h="879533">
                  <a:moveTo>
                    <a:pt x="0" y="0"/>
                  </a:moveTo>
                  <a:lnTo>
                    <a:pt x="582021" y="0"/>
                  </a:lnTo>
                  <a:lnTo>
                    <a:pt x="582021" y="879533"/>
                  </a:lnTo>
                  <a:lnTo>
                    <a:pt x="0" y="879533"/>
                  </a:lnTo>
                  <a:close/>
                </a:path>
              </a:pathLst>
            </a:custGeom>
            <a:blipFill>
              <a:blip r:embed="rId4"/>
              <a:stretch>
                <a:fillRect l="-109351" r="-149003" b="758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17716" y="3581186"/>
            <a:ext cx="3756765" cy="5677114"/>
            <a:chOff x="0" y="0"/>
            <a:chExt cx="582021" cy="8795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82021" cy="879533"/>
            </a:xfrm>
            <a:custGeom>
              <a:avLst/>
              <a:gdLst/>
              <a:ahLst/>
              <a:cxnLst/>
              <a:rect l="l" t="t" r="r" b="b"/>
              <a:pathLst>
                <a:path w="582021" h="879533">
                  <a:moveTo>
                    <a:pt x="0" y="0"/>
                  </a:moveTo>
                  <a:lnTo>
                    <a:pt x="582021" y="0"/>
                  </a:lnTo>
                  <a:lnTo>
                    <a:pt x="582021" y="879533"/>
                  </a:lnTo>
                  <a:lnTo>
                    <a:pt x="0" y="879533"/>
                  </a:lnTo>
                  <a:close/>
                </a:path>
              </a:pathLst>
            </a:custGeom>
            <a:blipFill>
              <a:blip r:embed="rId4"/>
              <a:stretch>
                <a:fillRect l="-109351" r="-149003" b="758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5645422" y="70237"/>
            <a:ext cx="2340574" cy="2329907"/>
          </a:xfrm>
          <a:custGeom>
            <a:avLst/>
            <a:gdLst/>
            <a:ahLst/>
            <a:cxnLst/>
            <a:rect l="l" t="t" r="r" b="b"/>
            <a:pathLst>
              <a:path w="2340574" h="2329907">
                <a:moveTo>
                  <a:pt x="0" y="0"/>
                </a:moveTo>
                <a:lnTo>
                  <a:pt x="2340574" y="0"/>
                </a:lnTo>
                <a:lnTo>
                  <a:pt x="2340574" y="2329907"/>
                </a:lnTo>
                <a:lnTo>
                  <a:pt x="0" y="23299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1115568" y="2496693"/>
            <a:ext cx="14447520" cy="653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142746"/>
                </a:solidFill>
                <a:latin typeface="Aptos Bold"/>
                <a:ea typeface="Aptos Bold"/>
                <a:cs typeface="Aptos Bold"/>
                <a:sym typeface="Aptos Bold"/>
              </a:rPr>
              <a:t>INTRODUÇÃO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8428" y="3968642"/>
            <a:ext cx="7200900" cy="320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Apresente o contexto geral do tema.</a:t>
            </a:r>
          </a:p>
          <a:p>
            <a:pPr algn="l">
              <a:lnSpc>
                <a:spcPts val="3600"/>
              </a:lnSpc>
            </a:pPr>
            <a:endParaRPr lang="en-US" sz="300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Explique o problema ou a lacuna que motivou o trabalho.</a:t>
            </a:r>
          </a:p>
          <a:p>
            <a:pPr algn="l">
              <a:lnSpc>
                <a:spcPts val="3600"/>
              </a:lnSpc>
            </a:pPr>
            <a:endParaRPr lang="en-US" sz="300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Justifique a relevância científica, profissional ou social do estudo.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653260" y="9801987"/>
            <a:ext cx="2446020" cy="1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46E7D"/>
                </a:solidFill>
                <a:latin typeface="Aptos"/>
                <a:ea typeface="Aptos"/>
                <a:cs typeface="Aptos"/>
                <a:sym typeface="Aptos"/>
              </a:rPr>
              <a:t>LAENCI  •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973"/>
            <a:ext cx="18401727" cy="10351230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38428" y="3236976"/>
            <a:ext cx="1577340" cy="75438"/>
            <a:chOff x="0" y="0"/>
            <a:chExt cx="2103120" cy="100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" cy="100584"/>
            </a:xfrm>
            <a:custGeom>
              <a:avLst/>
              <a:gdLst/>
              <a:ahLst/>
              <a:cxnLst/>
              <a:rect l="l" t="t" r="r" b="b"/>
              <a:pathLst>
                <a:path w="2103120" h="100584">
                  <a:moveTo>
                    <a:pt x="0" y="0"/>
                  </a:moveTo>
                  <a:lnTo>
                    <a:pt x="2103120" y="0"/>
                  </a:lnTo>
                  <a:lnTo>
                    <a:pt x="2103120" y="100584"/>
                  </a:lnTo>
                  <a:lnTo>
                    <a:pt x="0" y="100584"/>
                  </a:lnTo>
                  <a:close/>
                </a:path>
              </a:pathLst>
            </a:custGeom>
            <a:solidFill>
              <a:srgbClr val="4B77BE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735" y="9345111"/>
            <a:ext cx="2602982" cy="828618"/>
            <a:chOff x="0" y="0"/>
            <a:chExt cx="3470643" cy="11048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656" cy="1104773"/>
            </a:xfrm>
            <a:custGeom>
              <a:avLst/>
              <a:gdLst/>
              <a:ahLst/>
              <a:cxnLst/>
              <a:rect l="l" t="t" r="r" b="b"/>
              <a:pathLst>
                <a:path w="3470656" h="1104773">
                  <a:moveTo>
                    <a:pt x="0" y="0"/>
                  </a:moveTo>
                  <a:lnTo>
                    <a:pt x="3470656" y="0"/>
                  </a:lnTo>
                  <a:lnTo>
                    <a:pt x="3470656" y="1104773"/>
                  </a:lnTo>
                  <a:lnTo>
                    <a:pt x="0" y="1104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1" b="-14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645422" y="70237"/>
            <a:ext cx="2340574" cy="2329907"/>
          </a:xfrm>
          <a:custGeom>
            <a:avLst/>
            <a:gdLst/>
            <a:ahLst/>
            <a:cxnLst/>
            <a:rect l="l" t="t" r="r" b="b"/>
            <a:pathLst>
              <a:path w="2340574" h="2329907">
                <a:moveTo>
                  <a:pt x="0" y="0"/>
                </a:moveTo>
                <a:lnTo>
                  <a:pt x="2340574" y="0"/>
                </a:lnTo>
                <a:lnTo>
                  <a:pt x="2340574" y="2329907"/>
                </a:lnTo>
                <a:lnTo>
                  <a:pt x="0" y="2329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115568" y="2496693"/>
            <a:ext cx="259645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142746"/>
                </a:solidFill>
                <a:latin typeface="Aptos Bold"/>
                <a:ea typeface="Aptos Bold"/>
                <a:cs typeface="Aptos Bold"/>
                <a:sym typeface="Aptos Bold"/>
              </a:rPr>
              <a:t>OBJETIVOS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53260" y="9801987"/>
            <a:ext cx="2446020" cy="1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46E7D"/>
                </a:solidFill>
                <a:latin typeface="Aptos"/>
                <a:ea typeface="Aptos"/>
                <a:cs typeface="Aptos"/>
                <a:sym typeface="Aptos"/>
              </a:rPr>
              <a:t>LAENCI  •  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8428" y="3963863"/>
            <a:ext cx="4023360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375E9E"/>
                </a:solidFill>
                <a:latin typeface="Aptos Bold"/>
                <a:ea typeface="Aptos Bold"/>
                <a:cs typeface="Aptos Bold"/>
                <a:sym typeface="Aptos Bold"/>
              </a:rPr>
              <a:t>OBJETIVO GERAL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5568" y="4495358"/>
            <a:ext cx="14996160" cy="896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31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Escreva aqui o objetivo geral do trabalho.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8446" y="6493529"/>
            <a:ext cx="14666976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0545" lvl="1" indent="-275272" algn="l">
              <a:lnSpc>
                <a:spcPts val="3060"/>
              </a:lnSpc>
              <a:buFont typeface="Arial"/>
              <a:buChar char="•"/>
            </a:pPr>
            <a:r>
              <a:rPr lang="en-US" sz="25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Objetivo específico 1</a:t>
            </a:r>
          </a:p>
          <a:p>
            <a:pPr marL="550545" lvl="1" indent="-275272" algn="l">
              <a:lnSpc>
                <a:spcPts val="3060"/>
              </a:lnSpc>
              <a:buFont typeface="Arial"/>
              <a:buChar char="•"/>
            </a:pPr>
            <a:r>
              <a:rPr lang="en-US" sz="25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Objetivo específico 2</a:t>
            </a:r>
          </a:p>
          <a:p>
            <a:pPr marL="550545" lvl="1" indent="-275272" algn="l">
              <a:lnSpc>
                <a:spcPts val="3060"/>
              </a:lnSpc>
              <a:buFont typeface="Arial"/>
              <a:buChar char="•"/>
            </a:pPr>
            <a:r>
              <a:rPr lang="en-US" sz="25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Objetivo específico 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5568" y="6007754"/>
            <a:ext cx="402336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375E9E"/>
                </a:solidFill>
                <a:latin typeface="Aptos Bold"/>
                <a:ea typeface="Aptos Bold"/>
                <a:cs typeface="Aptos Bold"/>
                <a:sym typeface="Aptos Bold"/>
              </a:rPr>
              <a:t>OBJETIVO ESPECÍFICOS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973"/>
            <a:ext cx="18401727" cy="10351230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38428" y="3236976"/>
            <a:ext cx="1577340" cy="75438"/>
            <a:chOff x="0" y="0"/>
            <a:chExt cx="2103120" cy="100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" cy="100584"/>
            </a:xfrm>
            <a:custGeom>
              <a:avLst/>
              <a:gdLst/>
              <a:ahLst/>
              <a:cxnLst/>
              <a:rect l="l" t="t" r="r" b="b"/>
              <a:pathLst>
                <a:path w="2103120" h="100584">
                  <a:moveTo>
                    <a:pt x="0" y="0"/>
                  </a:moveTo>
                  <a:lnTo>
                    <a:pt x="2103120" y="0"/>
                  </a:lnTo>
                  <a:lnTo>
                    <a:pt x="2103120" y="100584"/>
                  </a:lnTo>
                  <a:lnTo>
                    <a:pt x="0" y="100584"/>
                  </a:lnTo>
                  <a:close/>
                </a:path>
              </a:pathLst>
            </a:custGeom>
            <a:solidFill>
              <a:srgbClr val="4B77BE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735" y="9345111"/>
            <a:ext cx="2602982" cy="828618"/>
            <a:chOff x="0" y="0"/>
            <a:chExt cx="3470643" cy="11048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656" cy="1104773"/>
            </a:xfrm>
            <a:custGeom>
              <a:avLst/>
              <a:gdLst/>
              <a:ahLst/>
              <a:cxnLst/>
              <a:rect l="l" t="t" r="r" b="b"/>
              <a:pathLst>
                <a:path w="3470656" h="1104773">
                  <a:moveTo>
                    <a:pt x="0" y="0"/>
                  </a:moveTo>
                  <a:lnTo>
                    <a:pt x="3470656" y="0"/>
                  </a:lnTo>
                  <a:lnTo>
                    <a:pt x="3470656" y="1104773"/>
                  </a:lnTo>
                  <a:lnTo>
                    <a:pt x="0" y="1104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1" b="-14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645422" y="70237"/>
            <a:ext cx="2340574" cy="2329907"/>
          </a:xfrm>
          <a:custGeom>
            <a:avLst/>
            <a:gdLst/>
            <a:ahLst/>
            <a:cxnLst/>
            <a:rect l="l" t="t" r="r" b="b"/>
            <a:pathLst>
              <a:path w="2340574" h="2329907">
                <a:moveTo>
                  <a:pt x="0" y="0"/>
                </a:moveTo>
                <a:lnTo>
                  <a:pt x="2340574" y="0"/>
                </a:lnTo>
                <a:lnTo>
                  <a:pt x="2340574" y="2329907"/>
                </a:lnTo>
                <a:lnTo>
                  <a:pt x="0" y="2329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115568" y="2496693"/>
            <a:ext cx="358090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142746"/>
                </a:solidFill>
                <a:latin typeface="Aptos Bold"/>
                <a:ea typeface="Aptos Bold"/>
                <a:cs typeface="Aptos Bold"/>
                <a:sym typeface="Aptos Bold"/>
              </a:rPr>
              <a:t>METODOLOGIA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53260" y="9801987"/>
            <a:ext cx="2446020" cy="1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46E7D"/>
                </a:solidFill>
                <a:latin typeface="Aptos"/>
                <a:ea typeface="Aptos"/>
                <a:cs typeface="Aptos"/>
                <a:sym typeface="Aptos"/>
              </a:rPr>
              <a:t>LAENCI  •  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8428" y="3882917"/>
            <a:ext cx="15352776" cy="450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Tipo e delineamento do estudo.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Local/cenário, população ou amostra (quando aplicável).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Critérios de inclusão e exclusão (quando aplicável).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Procedimentos de coleta e análise dos dados.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Aspectos éticos, quando pertinentes.</a:t>
            </a:r>
          </a:p>
          <a:p>
            <a:pPr algn="l">
              <a:lnSpc>
                <a:spcPts val="3240"/>
              </a:lnSpc>
            </a:pPr>
            <a:endParaRPr lang="en-US" sz="270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Faça um Fluxograma se preferir.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973"/>
            <a:ext cx="18401727" cy="10351230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38428" y="3236976"/>
            <a:ext cx="1577340" cy="75438"/>
            <a:chOff x="0" y="0"/>
            <a:chExt cx="2103120" cy="100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" cy="100584"/>
            </a:xfrm>
            <a:custGeom>
              <a:avLst/>
              <a:gdLst/>
              <a:ahLst/>
              <a:cxnLst/>
              <a:rect l="l" t="t" r="r" b="b"/>
              <a:pathLst>
                <a:path w="2103120" h="100584">
                  <a:moveTo>
                    <a:pt x="0" y="0"/>
                  </a:moveTo>
                  <a:lnTo>
                    <a:pt x="2103120" y="0"/>
                  </a:lnTo>
                  <a:lnTo>
                    <a:pt x="2103120" y="100584"/>
                  </a:lnTo>
                  <a:lnTo>
                    <a:pt x="0" y="100584"/>
                  </a:lnTo>
                  <a:close/>
                </a:path>
              </a:pathLst>
            </a:custGeom>
            <a:solidFill>
              <a:srgbClr val="4B77BE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735" y="9345111"/>
            <a:ext cx="2602982" cy="828618"/>
            <a:chOff x="0" y="0"/>
            <a:chExt cx="3470643" cy="11048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656" cy="1104773"/>
            </a:xfrm>
            <a:custGeom>
              <a:avLst/>
              <a:gdLst/>
              <a:ahLst/>
              <a:cxnLst/>
              <a:rect l="l" t="t" r="r" b="b"/>
              <a:pathLst>
                <a:path w="3470656" h="1104773">
                  <a:moveTo>
                    <a:pt x="0" y="0"/>
                  </a:moveTo>
                  <a:lnTo>
                    <a:pt x="3470656" y="0"/>
                  </a:lnTo>
                  <a:lnTo>
                    <a:pt x="3470656" y="1104773"/>
                  </a:lnTo>
                  <a:lnTo>
                    <a:pt x="0" y="1104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1" b="-14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645422" y="70237"/>
            <a:ext cx="2340574" cy="2329907"/>
          </a:xfrm>
          <a:custGeom>
            <a:avLst/>
            <a:gdLst/>
            <a:ahLst/>
            <a:cxnLst/>
            <a:rect l="l" t="t" r="r" b="b"/>
            <a:pathLst>
              <a:path w="2340574" h="2329907">
                <a:moveTo>
                  <a:pt x="0" y="0"/>
                </a:moveTo>
                <a:lnTo>
                  <a:pt x="2340574" y="0"/>
                </a:lnTo>
                <a:lnTo>
                  <a:pt x="2340574" y="2329907"/>
                </a:lnTo>
                <a:lnTo>
                  <a:pt x="0" y="2329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115568" y="2496693"/>
            <a:ext cx="490795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142746"/>
                </a:solidFill>
                <a:latin typeface="Aptos Bold"/>
                <a:ea typeface="Aptos Bold"/>
                <a:cs typeface="Aptos Bold"/>
                <a:sym typeface="Aptos Bold"/>
              </a:rPr>
              <a:t>Revisão Bibliográfica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53260" y="9801987"/>
            <a:ext cx="2446020" cy="1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46E7D"/>
                </a:solidFill>
                <a:latin typeface="Aptos"/>
                <a:ea typeface="Aptos"/>
                <a:cs typeface="Aptos"/>
                <a:sym typeface="Aptos"/>
              </a:rPr>
              <a:t>LAENCI  •  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8428" y="3837138"/>
            <a:ext cx="15352776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Apresente os principais autores e obras utilizados para compor a sua pesquisa, de acordo com a sua temática.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973"/>
            <a:ext cx="18401727" cy="10351230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38428" y="3236976"/>
            <a:ext cx="1577340" cy="75438"/>
            <a:chOff x="0" y="0"/>
            <a:chExt cx="2103120" cy="100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" cy="100584"/>
            </a:xfrm>
            <a:custGeom>
              <a:avLst/>
              <a:gdLst/>
              <a:ahLst/>
              <a:cxnLst/>
              <a:rect l="l" t="t" r="r" b="b"/>
              <a:pathLst>
                <a:path w="2103120" h="100584">
                  <a:moveTo>
                    <a:pt x="0" y="0"/>
                  </a:moveTo>
                  <a:lnTo>
                    <a:pt x="2103120" y="0"/>
                  </a:lnTo>
                  <a:lnTo>
                    <a:pt x="2103120" y="100584"/>
                  </a:lnTo>
                  <a:lnTo>
                    <a:pt x="0" y="100584"/>
                  </a:lnTo>
                  <a:close/>
                </a:path>
              </a:pathLst>
            </a:custGeom>
            <a:solidFill>
              <a:srgbClr val="4B77BE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735" y="9345111"/>
            <a:ext cx="2602982" cy="828618"/>
            <a:chOff x="0" y="0"/>
            <a:chExt cx="3470643" cy="11048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656" cy="1104773"/>
            </a:xfrm>
            <a:custGeom>
              <a:avLst/>
              <a:gdLst/>
              <a:ahLst/>
              <a:cxnLst/>
              <a:rect l="l" t="t" r="r" b="b"/>
              <a:pathLst>
                <a:path w="3470656" h="1104773">
                  <a:moveTo>
                    <a:pt x="0" y="0"/>
                  </a:moveTo>
                  <a:lnTo>
                    <a:pt x="3470656" y="0"/>
                  </a:lnTo>
                  <a:lnTo>
                    <a:pt x="3470656" y="1104773"/>
                  </a:lnTo>
                  <a:lnTo>
                    <a:pt x="0" y="1104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1" b="-14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645422" y="70237"/>
            <a:ext cx="2340574" cy="2329907"/>
          </a:xfrm>
          <a:custGeom>
            <a:avLst/>
            <a:gdLst/>
            <a:ahLst/>
            <a:cxnLst/>
            <a:rect l="l" t="t" r="r" b="b"/>
            <a:pathLst>
              <a:path w="2340574" h="2329907">
                <a:moveTo>
                  <a:pt x="0" y="0"/>
                </a:moveTo>
                <a:lnTo>
                  <a:pt x="2340574" y="0"/>
                </a:lnTo>
                <a:lnTo>
                  <a:pt x="2340574" y="2329907"/>
                </a:lnTo>
                <a:lnTo>
                  <a:pt x="0" y="2329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115568" y="2496693"/>
            <a:ext cx="2761159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142746"/>
                </a:solidFill>
                <a:latin typeface="Aptos Bold"/>
                <a:ea typeface="Aptos Bold"/>
                <a:cs typeface="Aptos Bold"/>
                <a:sym typeface="Aptos Bold"/>
              </a:rPr>
              <a:t>Resultados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53260" y="9801987"/>
            <a:ext cx="2446020" cy="1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46E7D"/>
                </a:solidFill>
                <a:latin typeface="Aptos"/>
                <a:ea typeface="Aptos"/>
                <a:cs typeface="Aptos"/>
                <a:sym typeface="Aptos"/>
              </a:rPr>
              <a:t>LAENCI  •  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8428" y="3837138"/>
            <a:ext cx="15352776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Descreva os resultados do trabalho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973"/>
            <a:ext cx="18401727" cy="10351230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38428" y="3236976"/>
            <a:ext cx="1577340" cy="75438"/>
            <a:chOff x="0" y="0"/>
            <a:chExt cx="2103120" cy="100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" cy="100584"/>
            </a:xfrm>
            <a:custGeom>
              <a:avLst/>
              <a:gdLst/>
              <a:ahLst/>
              <a:cxnLst/>
              <a:rect l="l" t="t" r="r" b="b"/>
              <a:pathLst>
                <a:path w="2103120" h="100584">
                  <a:moveTo>
                    <a:pt x="0" y="0"/>
                  </a:moveTo>
                  <a:lnTo>
                    <a:pt x="2103120" y="0"/>
                  </a:lnTo>
                  <a:lnTo>
                    <a:pt x="2103120" y="100584"/>
                  </a:lnTo>
                  <a:lnTo>
                    <a:pt x="0" y="100584"/>
                  </a:lnTo>
                  <a:close/>
                </a:path>
              </a:pathLst>
            </a:custGeom>
            <a:solidFill>
              <a:srgbClr val="4B77BE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735" y="9345111"/>
            <a:ext cx="2602982" cy="828618"/>
            <a:chOff x="0" y="0"/>
            <a:chExt cx="3470643" cy="11048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656" cy="1104773"/>
            </a:xfrm>
            <a:custGeom>
              <a:avLst/>
              <a:gdLst/>
              <a:ahLst/>
              <a:cxnLst/>
              <a:rect l="l" t="t" r="r" b="b"/>
              <a:pathLst>
                <a:path w="3470656" h="1104773">
                  <a:moveTo>
                    <a:pt x="0" y="0"/>
                  </a:moveTo>
                  <a:lnTo>
                    <a:pt x="3470656" y="0"/>
                  </a:lnTo>
                  <a:lnTo>
                    <a:pt x="3470656" y="1104773"/>
                  </a:lnTo>
                  <a:lnTo>
                    <a:pt x="0" y="1104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1" b="-14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645422" y="70237"/>
            <a:ext cx="2340574" cy="2329907"/>
          </a:xfrm>
          <a:custGeom>
            <a:avLst/>
            <a:gdLst/>
            <a:ahLst/>
            <a:cxnLst/>
            <a:rect l="l" t="t" r="r" b="b"/>
            <a:pathLst>
              <a:path w="2340574" h="2329907">
                <a:moveTo>
                  <a:pt x="0" y="0"/>
                </a:moveTo>
                <a:lnTo>
                  <a:pt x="2340574" y="0"/>
                </a:lnTo>
                <a:lnTo>
                  <a:pt x="2340574" y="2329907"/>
                </a:lnTo>
                <a:lnTo>
                  <a:pt x="0" y="2329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115568" y="2496693"/>
            <a:ext cx="2857599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142746"/>
                </a:solidFill>
                <a:latin typeface="Aptos Bold"/>
                <a:ea typeface="Aptos Bold"/>
                <a:cs typeface="Aptos Bold"/>
                <a:sym typeface="Aptos Bold"/>
              </a:rPr>
              <a:t>DISCUSSÃO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53260" y="9801987"/>
            <a:ext cx="2446020" cy="1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46E7D"/>
                </a:solidFill>
                <a:latin typeface="Aptos"/>
                <a:ea typeface="Aptos"/>
                <a:cs typeface="Aptos"/>
                <a:sym typeface="Aptos"/>
              </a:rPr>
              <a:t>LAENCI  •  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5568" y="3825767"/>
            <a:ext cx="15352776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Explique o significado dos principais resultados.</a:t>
            </a:r>
          </a:p>
          <a:p>
            <a:pPr algn="l">
              <a:lnSpc>
                <a:spcPts val="3419"/>
              </a:lnSpc>
            </a:pPr>
            <a:endParaRPr lang="en-US" sz="285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Compare os achados com estudos e referências relevantes.</a:t>
            </a:r>
          </a:p>
          <a:p>
            <a:pPr algn="l">
              <a:lnSpc>
                <a:spcPts val="3419"/>
              </a:lnSpc>
            </a:pPr>
            <a:endParaRPr lang="en-US" sz="285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Aponte convergências, divergências, implicações e limitações.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973"/>
            <a:ext cx="18401727" cy="10351230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38428" y="3236976"/>
            <a:ext cx="1577340" cy="75438"/>
            <a:chOff x="0" y="0"/>
            <a:chExt cx="2103120" cy="100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" cy="100584"/>
            </a:xfrm>
            <a:custGeom>
              <a:avLst/>
              <a:gdLst/>
              <a:ahLst/>
              <a:cxnLst/>
              <a:rect l="l" t="t" r="r" b="b"/>
              <a:pathLst>
                <a:path w="2103120" h="100584">
                  <a:moveTo>
                    <a:pt x="0" y="0"/>
                  </a:moveTo>
                  <a:lnTo>
                    <a:pt x="2103120" y="0"/>
                  </a:lnTo>
                  <a:lnTo>
                    <a:pt x="2103120" y="100584"/>
                  </a:lnTo>
                  <a:lnTo>
                    <a:pt x="0" y="100584"/>
                  </a:lnTo>
                  <a:close/>
                </a:path>
              </a:pathLst>
            </a:custGeom>
            <a:solidFill>
              <a:srgbClr val="4B77BE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735" y="9345111"/>
            <a:ext cx="2602982" cy="828618"/>
            <a:chOff x="0" y="0"/>
            <a:chExt cx="3470643" cy="11048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656" cy="1104773"/>
            </a:xfrm>
            <a:custGeom>
              <a:avLst/>
              <a:gdLst/>
              <a:ahLst/>
              <a:cxnLst/>
              <a:rect l="l" t="t" r="r" b="b"/>
              <a:pathLst>
                <a:path w="3470656" h="1104773">
                  <a:moveTo>
                    <a:pt x="0" y="0"/>
                  </a:moveTo>
                  <a:lnTo>
                    <a:pt x="3470656" y="0"/>
                  </a:lnTo>
                  <a:lnTo>
                    <a:pt x="3470656" y="1104773"/>
                  </a:lnTo>
                  <a:lnTo>
                    <a:pt x="0" y="1104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1" b="-14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645422" y="70237"/>
            <a:ext cx="2340574" cy="2329907"/>
          </a:xfrm>
          <a:custGeom>
            <a:avLst/>
            <a:gdLst/>
            <a:ahLst/>
            <a:cxnLst/>
            <a:rect l="l" t="t" r="r" b="b"/>
            <a:pathLst>
              <a:path w="2340574" h="2329907">
                <a:moveTo>
                  <a:pt x="0" y="0"/>
                </a:moveTo>
                <a:lnTo>
                  <a:pt x="2340574" y="0"/>
                </a:lnTo>
                <a:lnTo>
                  <a:pt x="2340574" y="2329907"/>
                </a:lnTo>
                <a:lnTo>
                  <a:pt x="0" y="2329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115568" y="2496693"/>
            <a:ext cx="5903020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142746"/>
                </a:solidFill>
                <a:latin typeface="Aptos Bold"/>
                <a:ea typeface="Aptos Bold"/>
                <a:cs typeface="Aptos Bold"/>
                <a:sym typeface="Aptos Bold"/>
              </a:rPr>
              <a:t>CONSIDERAÇÕES FINAIS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53260" y="9801987"/>
            <a:ext cx="2446020" cy="1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46E7D"/>
                </a:solidFill>
                <a:latin typeface="Aptos"/>
                <a:ea typeface="Aptos"/>
                <a:cs typeface="Aptos"/>
                <a:sym typeface="Aptos"/>
              </a:rPr>
              <a:t>LAENCI  •  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8428" y="3808476"/>
            <a:ext cx="15352776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Responda à questão norteadora ou retome o objetivo geral.</a:t>
            </a:r>
          </a:p>
          <a:p>
            <a:pPr algn="l">
              <a:lnSpc>
                <a:spcPts val="3419"/>
              </a:lnSpc>
            </a:pPr>
            <a:endParaRPr lang="en-US" sz="285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Apresente a principal contribuição do estudo.</a:t>
            </a:r>
          </a:p>
          <a:p>
            <a:pPr algn="l">
              <a:lnSpc>
                <a:spcPts val="3419"/>
              </a:lnSpc>
            </a:pPr>
            <a:endParaRPr lang="en-US" sz="2850">
              <a:solidFill>
                <a:srgbClr val="2D3746"/>
              </a:solidFill>
              <a:latin typeface="Aptos"/>
              <a:ea typeface="Aptos"/>
              <a:cs typeface="Aptos"/>
              <a:sym typeface="Aptos"/>
            </a:endParaRPr>
          </a:p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Registre limitações e sugestões para pesquisas ou práticas futuras, se pertinente.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973"/>
            <a:ext cx="18401727" cy="10351230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38428" y="3236976"/>
            <a:ext cx="1577340" cy="75438"/>
            <a:chOff x="0" y="0"/>
            <a:chExt cx="2103120" cy="1005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3120" cy="100584"/>
            </a:xfrm>
            <a:custGeom>
              <a:avLst/>
              <a:gdLst/>
              <a:ahLst/>
              <a:cxnLst/>
              <a:rect l="l" t="t" r="r" b="b"/>
              <a:pathLst>
                <a:path w="2103120" h="100584">
                  <a:moveTo>
                    <a:pt x="0" y="0"/>
                  </a:moveTo>
                  <a:lnTo>
                    <a:pt x="2103120" y="0"/>
                  </a:lnTo>
                  <a:lnTo>
                    <a:pt x="2103120" y="100584"/>
                  </a:lnTo>
                  <a:lnTo>
                    <a:pt x="0" y="100584"/>
                  </a:lnTo>
                  <a:close/>
                </a:path>
              </a:pathLst>
            </a:custGeom>
            <a:solidFill>
              <a:srgbClr val="4B77BE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735" y="9345111"/>
            <a:ext cx="2602982" cy="828618"/>
            <a:chOff x="0" y="0"/>
            <a:chExt cx="3470643" cy="11048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656" cy="1104773"/>
            </a:xfrm>
            <a:custGeom>
              <a:avLst/>
              <a:gdLst/>
              <a:ahLst/>
              <a:cxnLst/>
              <a:rect l="l" t="t" r="r" b="b"/>
              <a:pathLst>
                <a:path w="3470656" h="1104773">
                  <a:moveTo>
                    <a:pt x="0" y="0"/>
                  </a:moveTo>
                  <a:lnTo>
                    <a:pt x="3470656" y="0"/>
                  </a:lnTo>
                  <a:lnTo>
                    <a:pt x="3470656" y="1104773"/>
                  </a:lnTo>
                  <a:lnTo>
                    <a:pt x="0" y="1104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1" b="-14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8" name="Freeform 8"/>
          <p:cNvSpPr/>
          <p:nvPr/>
        </p:nvSpPr>
        <p:spPr>
          <a:xfrm>
            <a:off x="15645422" y="70237"/>
            <a:ext cx="2340574" cy="2329907"/>
          </a:xfrm>
          <a:custGeom>
            <a:avLst/>
            <a:gdLst/>
            <a:ahLst/>
            <a:cxnLst/>
            <a:rect l="l" t="t" r="r" b="b"/>
            <a:pathLst>
              <a:path w="2340574" h="2329907">
                <a:moveTo>
                  <a:pt x="0" y="0"/>
                </a:moveTo>
                <a:lnTo>
                  <a:pt x="2340574" y="0"/>
                </a:lnTo>
                <a:lnTo>
                  <a:pt x="2340574" y="2329907"/>
                </a:lnTo>
                <a:lnTo>
                  <a:pt x="0" y="2329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115568" y="2496693"/>
            <a:ext cx="332551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142746"/>
                </a:solidFill>
                <a:latin typeface="Aptos Bold"/>
                <a:ea typeface="Aptos Bold"/>
                <a:cs typeface="Aptos Bold"/>
                <a:sym typeface="Aptos Bold"/>
              </a:rPr>
              <a:t>REFERÊNCIAS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53260" y="9801987"/>
            <a:ext cx="2446020" cy="1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46E7D"/>
                </a:solidFill>
                <a:latin typeface="Aptos"/>
                <a:ea typeface="Aptos"/>
                <a:cs typeface="Aptos"/>
                <a:sym typeface="Aptos"/>
              </a:rPr>
              <a:t>LAENCI  •  02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8428" y="3808476"/>
            <a:ext cx="15352776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>
                <a:solidFill>
                  <a:srgbClr val="2D3746"/>
                </a:solidFill>
                <a:latin typeface="Aptos"/>
                <a:ea typeface="Aptos"/>
                <a:cs typeface="Aptos"/>
                <a:sym typeface="Aptos"/>
              </a:rPr>
              <a:t>Mantenha um padrão único de formatação em todas as referências.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0287000"/>
            <a:chOff x="0" y="0"/>
            <a:chExt cx="24383390" cy="13716000"/>
          </a:xfrm>
        </p:grpSpPr>
        <p:sp>
          <p:nvSpPr>
            <p:cNvPr id="3" name="Freeform 3" descr="a_clean_graphic_slide_background_template_wide_la.png"/>
            <p:cNvSpPr/>
            <p:nvPr/>
          </p:nvSpPr>
          <p:spPr>
            <a:xfrm>
              <a:off x="0" y="0"/>
              <a:ext cx="24383364" cy="13716000"/>
            </a:xfrm>
            <a:custGeom>
              <a:avLst/>
              <a:gdLst/>
              <a:ahLst/>
              <a:cxnLst/>
              <a:rect l="l" t="t" r="r" b="b"/>
              <a:pathLst>
                <a:path w="24383364" h="13716000">
                  <a:moveTo>
                    <a:pt x="0" y="0"/>
                  </a:moveTo>
                  <a:lnTo>
                    <a:pt x="24383364" y="0"/>
                  </a:lnTo>
                  <a:lnTo>
                    <a:pt x="2438336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5" b="-2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 rot="5400000">
            <a:off x="5438758" y="506685"/>
            <a:ext cx="7410026" cy="18609655"/>
          </a:xfrm>
          <a:custGeom>
            <a:avLst/>
            <a:gdLst/>
            <a:ahLst/>
            <a:cxnLst/>
            <a:rect l="l" t="t" r="r" b="b"/>
            <a:pathLst>
              <a:path w="7410026" h="18609655">
                <a:moveTo>
                  <a:pt x="0" y="0"/>
                </a:moveTo>
                <a:lnTo>
                  <a:pt x="7410026" y="0"/>
                </a:lnTo>
                <a:lnTo>
                  <a:pt x="7410026" y="18609654"/>
                </a:lnTo>
                <a:lnTo>
                  <a:pt x="0" y="186096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5220967" y="4588830"/>
            <a:ext cx="7845610" cy="1109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9"/>
              </a:lnSpc>
            </a:pPr>
            <a:r>
              <a:rPr lang="en-US" sz="7333" b="1">
                <a:solidFill>
                  <a:srgbClr val="142746"/>
                </a:solidFill>
                <a:latin typeface="Aptos Bold"/>
                <a:ea typeface="Aptos Bold"/>
                <a:cs typeface="Aptos Bold"/>
                <a:sym typeface="Aptos Bold"/>
              </a:rPr>
              <a:t>OBRIGADO(A)!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53260" y="9801987"/>
            <a:ext cx="2446020" cy="19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>
                <a:solidFill>
                  <a:srgbClr val="646E7D"/>
                </a:solidFill>
                <a:latin typeface="Aptos"/>
                <a:ea typeface="Aptos"/>
                <a:cs typeface="Aptos"/>
                <a:sym typeface="Aptos"/>
              </a:rPr>
              <a:t>LAENCI  •  09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77496" y="9258300"/>
            <a:ext cx="3090318" cy="983755"/>
            <a:chOff x="0" y="0"/>
            <a:chExt cx="2115160" cy="67332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15185" cy="673354"/>
            </a:xfrm>
            <a:custGeom>
              <a:avLst/>
              <a:gdLst/>
              <a:ahLst/>
              <a:cxnLst/>
              <a:rect l="l" t="t" r="r" b="b"/>
              <a:pathLst>
                <a:path w="2115185" h="673354">
                  <a:moveTo>
                    <a:pt x="0" y="0"/>
                  </a:moveTo>
                  <a:lnTo>
                    <a:pt x="2115185" y="0"/>
                  </a:lnTo>
                  <a:lnTo>
                    <a:pt x="2115185" y="673354"/>
                  </a:lnTo>
                  <a:lnTo>
                    <a:pt x="0" y="673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41" r="1" b="-135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</Words>
  <Application>Microsoft Office PowerPoint</Application>
  <PresentationFormat>Personalizar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Aptos</vt:lpstr>
      <vt:lpstr>Arial</vt:lpstr>
      <vt:lpstr>Aptos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LAENCI.pptx</dc:title>
  <cp:lastModifiedBy>junio sousa</cp:lastModifiedBy>
  <cp:revision>1</cp:revision>
  <dcterms:created xsi:type="dcterms:W3CDTF">2006-08-16T00:00:00Z</dcterms:created>
  <dcterms:modified xsi:type="dcterms:W3CDTF">2026-11-03T11:45:09Z</dcterms:modified>
  <dc:identifier>DAHZUfFaabs</dc:identifier>
</cp:coreProperties>
</file>